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8" r:id="rId5"/>
    <p:sldId id="257" r:id="rId6"/>
    <p:sldId id="259" r:id="rId7"/>
    <p:sldId id="262" r:id="rId8"/>
    <p:sldId id="261" r:id="rId9"/>
    <p:sldId id="263" r:id="rId10"/>
    <p:sldId id="380" r:id="rId11"/>
    <p:sldId id="260" r:id="rId12"/>
    <p:sldId id="264" r:id="rId13"/>
    <p:sldId id="266" r:id="rId14"/>
    <p:sldId id="267" r:id="rId15"/>
    <p:sldId id="268" r:id="rId16"/>
    <p:sldId id="265" r:id="rId17"/>
    <p:sldId id="269" r:id="rId18"/>
    <p:sldId id="270" r:id="rId19"/>
    <p:sldId id="271" r:id="rId20"/>
    <p:sldId id="272" r:id="rId21"/>
    <p:sldId id="273" r:id="rId22"/>
    <p:sldId id="274" r:id="rId23"/>
    <p:sldId id="275" r:id="rId24"/>
    <p:sldId id="276" r:id="rId25"/>
    <p:sldId id="277" r:id="rId26"/>
    <p:sldId id="278" r:id="rId27"/>
    <p:sldId id="382" r:id="rId28"/>
    <p:sldId id="279" r:id="rId29"/>
    <p:sldId id="280" r:id="rId30"/>
    <p:sldId id="281" r:id="rId31"/>
    <p:sldId id="282" r:id="rId32"/>
    <p:sldId id="283" r:id="rId33"/>
    <p:sldId id="381"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355" r:id="rId50"/>
    <p:sldId id="299" r:id="rId51"/>
    <p:sldId id="300" r:id="rId52"/>
    <p:sldId id="301" r:id="rId53"/>
    <p:sldId id="302" r:id="rId54"/>
    <p:sldId id="303" r:id="rId55"/>
    <p:sldId id="304" r:id="rId56"/>
    <p:sldId id="305" r:id="rId57"/>
    <p:sldId id="306" r:id="rId58"/>
    <p:sldId id="307" r:id="rId59"/>
    <p:sldId id="308" r:id="rId60"/>
    <p:sldId id="309" r:id="rId61"/>
    <p:sldId id="356" r:id="rId62"/>
    <p:sldId id="310" r:id="rId63"/>
    <p:sldId id="311" r:id="rId64"/>
    <p:sldId id="312" r:id="rId65"/>
    <p:sldId id="313" r:id="rId66"/>
    <p:sldId id="314" r:id="rId67"/>
    <p:sldId id="315" r:id="rId68"/>
    <p:sldId id="316" r:id="rId69"/>
    <p:sldId id="317" r:id="rId70"/>
    <p:sldId id="366" r:id="rId71"/>
    <p:sldId id="318" r:id="rId72"/>
    <p:sldId id="319" r:id="rId73"/>
    <p:sldId id="320" r:id="rId74"/>
    <p:sldId id="321" r:id="rId75"/>
    <p:sldId id="322" r:id="rId76"/>
    <p:sldId id="323" r:id="rId77"/>
    <p:sldId id="324" r:id="rId78"/>
    <p:sldId id="325" r:id="rId79"/>
    <p:sldId id="383"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84" r:id="rId105"/>
    <p:sldId id="350" r:id="rId106"/>
    <p:sldId id="351" r:id="rId107"/>
    <p:sldId id="352" r:id="rId108"/>
    <p:sldId id="354" r:id="rId109"/>
    <p:sldId id="353" r:id="rId110"/>
    <p:sldId id="357" r:id="rId111"/>
    <p:sldId id="358" r:id="rId112"/>
    <p:sldId id="359" r:id="rId113"/>
    <p:sldId id="360" r:id="rId114"/>
    <p:sldId id="361" r:id="rId115"/>
    <p:sldId id="362" r:id="rId116"/>
    <p:sldId id="363" r:id="rId117"/>
    <p:sldId id="364" r:id="rId118"/>
    <p:sldId id="365" r:id="rId119"/>
    <p:sldId id="367" r:id="rId120"/>
    <p:sldId id="368" r:id="rId121"/>
    <p:sldId id="369" r:id="rId122"/>
    <p:sldId id="370" r:id="rId123"/>
    <p:sldId id="371" r:id="rId124"/>
    <p:sldId id="372" r:id="rId125"/>
    <p:sldId id="373" r:id="rId126"/>
    <p:sldId id="374" r:id="rId127"/>
    <p:sldId id="375" r:id="rId128"/>
    <p:sldId id="385" r:id="rId129"/>
    <p:sldId id="376" r:id="rId130"/>
    <p:sldId id="377" r:id="rId131"/>
    <p:sldId id="378" r:id="rId132"/>
    <p:sldId id="379"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76DDB-07FE-45BC-8628-EF430D6E9F5F}" v="4" dt="2023-10-28T08:14:09.799"/>
    <p1510:client id="{9E920237-2070-40BB-9AB6-780E401407FE}" v="2" dt="2023-10-26T07:10:11.851"/>
    <p1510:client id="{DB969740-B759-49A8-AB26-D3719166F212}" v="1" dt="2023-10-24T07:56:12.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79"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microsoft.com/office/2015/10/relationships/revisionInfo" Target="revisionInfo.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presProps" Target="presProp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 V" userId="S::bharath.20201cei0021@presidencyuniversity.in::de1a1d53-2e92-4f4b-8a06-1460f423fe86" providerId="AD" clId="Web-{22576DDB-07FE-45BC-8628-EF430D6E9F5F}"/>
    <pc:docChg chg="modSld sldOrd">
      <pc:chgData name="BHARATH V" userId="S::bharath.20201cei0021@presidencyuniversity.in::de1a1d53-2e92-4f4b-8a06-1460f423fe86" providerId="AD" clId="Web-{22576DDB-07FE-45BC-8628-EF430D6E9F5F}" dt="2023-10-28T08:14:09.799" v="3" actId="20577"/>
      <pc:docMkLst>
        <pc:docMk/>
      </pc:docMkLst>
      <pc:sldChg chg="ord">
        <pc:chgData name="BHARATH V" userId="S::bharath.20201cei0021@presidencyuniversity.in::de1a1d53-2e92-4f4b-8a06-1460f423fe86" providerId="AD" clId="Web-{22576DDB-07FE-45BC-8628-EF430D6E9F5F}" dt="2023-10-28T07:53:29.935" v="1"/>
        <pc:sldMkLst>
          <pc:docMk/>
          <pc:sldMk cId="713172338" sldId="282"/>
        </pc:sldMkLst>
      </pc:sldChg>
      <pc:sldChg chg="modSp">
        <pc:chgData name="BHARATH V" userId="S::bharath.20201cei0021@presidencyuniversity.in::de1a1d53-2e92-4f4b-8a06-1460f423fe86" providerId="AD" clId="Web-{22576DDB-07FE-45BC-8628-EF430D6E9F5F}" dt="2023-10-28T08:14:09.799" v="3" actId="20577"/>
        <pc:sldMkLst>
          <pc:docMk/>
          <pc:sldMk cId="639272461" sldId="284"/>
        </pc:sldMkLst>
        <pc:spChg chg="mod">
          <ac:chgData name="BHARATH V" userId="S::bharath.20201cei0021@presidencyuniversity.in::de1a1d53-2e92-4f4b-8a06-1460f423fe86" providerId="AD" clId="Web-{22576DDB-07FE-45BC-8628-EF430D6E9F5F}" dt="2023-10-28T08:14:09.799" v="3" actId="20577"/>
          <ac:spMkLst>
            <pc:docMk/>
            <pc:sldMk cId="639272461" sldId="284"/>
            <ac:spMk id="2" creationId="{00000000-0000-0000-0000-000000000000}"/>
          </ac:spMkLst>
        </pc:spChg>
      </pc:sldChg>
    </pc:docChg>
  </pc:docChgLst>
  <pc:docChgLst>
    <pc:chgData name="BHARATH V" userId="S::bharath.20201cei0021@presidencyuniversity.in::de1a1d53-2e92-4f4b-8a06-1460f423fe86" providerId="AD" clId="Web-{DB969740-B759-49A8-AB26-D3719166F212}"/>
    <pc:docChg chg="sldOrd">
      <pc:chgData name="BHARATH V" userId="S::bharath.20201cei0021@presidencyuniversity.in::de1a1d53-2e92-4f4b-8a06-1460f423fe86" providerId="AD" clId="Web-{DB969740-B759-49A8-AB26-D3719166F212}" dt="2023-10-24T07:56:12.260" v="0"/>
      <pc:docMkLst>
        <pc:docMk/>
      </pc:docMkLst>
      <pc:sldChg chg="ord">
        <pc:chgData name="BHARATH V" userId="S::bharath.20201cei0021@presidencyuniversity.in::de1a1d53-2e92-4f4b-8a06-1460f423fe86" providerId="AD" clId="Web-{DB969740-B759-49A8-AB26-D3719166F212}" dt="2023-10-24T07:56:12.260" v="0"/>
        <pc:sldMkLst>
          <pc:docMk/>
          <pc:sldMk cId="1100582823" sldId="353"/>
        </pc:sldMkLst>
      </pc:sldChg>
    </pc:docChg>
  </pc:docChgLst>
  <pc:docChgLst>
    <pc:chgData name="BHARATH V" userId="S::bharath.20201cei0021@presidencyuniversity.in::de1a1d53-2e92-4f4b-8a06-1460f423fe86" providerId="AD" clId="Web-{9E920237-2070-40BB-9AB6-780E401407FE}"/>
    <pc:docChg chg="modSld">
      <pc:chgData name="BHARATH V" userId="S::bharath.20201cei0021@presidencyuniversity.in::de1a1d53-2e92-4f4b-8a06-1460f423fe86" providerId="AD" clId="Web-{9E920237-2070-40BB-9AB6-780E401407FE}" dt="2023-10-26T07:10:11.851" v="1" actId="1076"/>
      <pc:docMkLst>
        <pc:docMk/>
      </pc:docMkLst>
      <pc:sldChg chg="modSp">
        <pc:chgData name="BHARATH V" userId="S::bharath.20201cei0021@presidencyuniversity.in::de1a1d53-2e92-4f4b-8a06-1460f423fe86" providerId="AD" clId="Web-{9E920237-2070-40BB-9AB6-780E401407FE}" dt="2023-10-26T07:10:11.851" v="1" actId="1076"/>
        <pc:sldMkLst>
          <pc:docMk/>
          <pc:sldMk cId="484727944" sldId="269"/>
        </pc:sldMkLst>
        <pc:picChg chg="mod">
          <ac:chgData name="BHARATH V" userId="S::bharath.20201cei0021@presidencyuniversity.in::de1a1d53-2e92-4f4b-8a06-1460f423fe86" providerId="AD" clId="Web-{9E920237-2070-40BB-9AB6-780E401407FE}" dt="2023-10-26T07:10:11.851" v="1" actId="1076"/>
          <ac:picMkLst>
            <pc:docMk/>
            <pc:sldMk cId="484727944" sldId="269"/>
            <ac:picMk id="4"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96237"/>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6" name="Slide Number Placeholder 5"/>
          <p:cNvSpPr>
            <a:spLocks noGrp="1"/>
          </p:cNvSpPr>
          <p:nvPr>
            <p:ph type="sldNum" sz="quarter" idx="12"/>
          </p:nvPr>
        </p:nvSpPr>
        <p:spPr>
          <a:xfrm>
            <a:off x="9446684" y="6381751"/>
            <a:ext cx="2743200" cy="365125"/>
          </a:xfrm>
        </p:spPr>
        <p:txBody>
          <a:bodyPr/>
          <a:lstStyle>
            <a:lvl1pPr defTabSz="914400">
              <a:defRPr sz="1600" b="1">
                <a:solidFill>
                  <a:srgbClr val="FFFFFF"/>
                </a:solidFill>
                <a:latin typeface="Cambria"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43329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6"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341836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6"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1541108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832370"/>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306286"/>
            <a:ext cx="10515600" cy="3879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6" name="Slide Number Placeholder 5"/>
          <p:cNvSpPr>
            <a:spLocks noGrp="1"/>
          </p:cNvSpPr>
          <p:nvPr>
            <p:ph type="sldNum" sz="quarter" idx="12"/>
          </p:nvPr>
        </p:nvSpPr>
        <p:spPr>
          <a:xfrm>
            <a:off x="9414933" y="6429376"/>
            <a:ext cx="2743200" cy="365125"/>
          </a:xfrm>
        </p:spPr>
        <p:txBody>
          <a:bodyPr/>
          <a:lstStyle>
            <a:lvl1pPr defTabSz="914400">
              <a:defRPr sz="1400" b="1">
                <a:solidFill>
                  <a:srgbClr val="FFFFFF"/>
                </a:solidFill>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262726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730024"/>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3727316"/>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6"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103343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6"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7"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3803126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8"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9"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4189899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4"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5"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216623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3"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4"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3862354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6"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7"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111260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rtlCol="0"/>
          <a:lstStyle>
            <a:lvl1pPr defTabSz="914400" fontAlgn="auto">
              <a:spcBef>
                <a:spcPts val="0"/>
              </a:spcBef>
              <a:spcAft>
                <a:spcPts val="0"/>
              </a:spcAft>
              <a:defRPr>
                <a:solidFill>
                  <a:prstClr val="black">
                    <a:tint val="75000"/>
                  </a:prstClr>
                </a:solidFill>
                <a:latin typeface="+mn-lt"/>
              </a:defRPr>
            </a:lvl1pPr>
          </a:lstStyle>
          <a:p>
            <a:fld id="{F0612D14-CBA2-468E-96F8-10D479708BAB}" type="datetimeFigureOut">
              <a:rPr lang="en-US" smtClean="0"/>
              <a:pPr/>
              <a:t>10/29/2023</a:t>
            </a:fld>
            <a:endParaRPr lang="en-US"/>
          </a:p>
        </p:txBody>
      </p:sp>
      <p:sp>
        <p:nvSpPr>
          <p:cNvPr id="6" name="Footer Placeholder 4"/>
          <p:cNvSpPr>
            <a:spLocks noGrp="1"/>
          </p:cNvSpPr>
          <p:nvPr>
            <p:ph type="ftr" sz="quarter" idx="11"/>
          </p:nvPr>
        </p:nvSpPr>
        <p:spPr/>
        <p:txBody>
          <a:bodyPr rtlCol="0"/>
          <a:lstStyle>
            <a:lvl1pPr defTabSz="914400" fontAlgn="auto">
              <a:spcBef>
                <a:spcPts val="0"/>
              </a:spcBef>
              <a:spcAft>
                <a:spcPts val="0"/>
              </a:spcAft>
              <a:defRPr>
                <a:solidFill>
                  <a:prstClr val="black">
                    <a:tint val="75000"/>
                  </a:prstClr>
                </a:solidFill>
                <a:latin typeface="+mn-lt"/>
              </a:defRPr>
            </a:lvl1pPr>
          </a:lstStyle>
          <a:p>
            <a:endParaRPr lang="en-US"/>
          </a:p>
        </p:txBody>
      </p:sp>
      <p:sp>
        <p:nvSpPr>
          <p:cNvPr id="7" name="Slide Number Placeholder 5"/>
          <p:cNvSpPr>
            <a:spLocks noGrp="1"/>
          </p:cNvSpPr>
          <p:nvPr>
            <p:ph type="sldNum" sz="quarter" idx="12"/>
          </p:nvPr>
        </p:nvSpPr>
        <p:spPr/>
        <p:txBody>
          <a:bodyPr/>
          <a:lstStyle>
            <a:lvl1pPr defTabSz="914400">
              <a:defRPr>
                <a:latin typeface="Times New Roman" pitchFamily="18" charset="0"/>
              </a:defRPr>
            </a:lvl1pPr>
          </a:lstStyle>
          <a:p>
            <a:fld id="{8771EF55-7BF6-4749-A85B-714493CF53C9}" type="slidenum">
              <a:rPr lang="en-US" smtClean="0"/>
              <a:pPr/>
              <a:t>‹#›</a:t>
            </a:fld>
            <a:endParaRPr lang="en-US"/>
          </a:p>
        </p:txBody>
      </p:sp>
    </p:spTree>
    <p:extLst>
      <p:ext uri="{BB962C8B-B14F-4D97-AF65-F5344CB8AC3E}">
        <p14:creationId xmlns:p14="http://schemas.microsoft.com/office/powerpoint/2010/main" val="168150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6"/>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itchFamily="34" charset="0"/>
              </a:defRPr>
            </a:lvl1pPr>
          </a:lstStyle>
          <a:p>
            <a:fld id="{F0612D14-CBA2-468E-96F8-10D479708BAB}" type="datetimeFigureOut">
              <a:rPr lang="en-US" smtClean="0"/>
              <a:pPr/>
              <a:t>10/29/2023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pitchFamily="34" charset="0"/>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cs typeface="Arial" charset="0"/>
              </a:defRPr>
            </a:lvl1pPr>
          </a:lstStyle>
          <a:p>
            <a:fld id="{8771EF55-7BF6-4749-A85B-714493CF53C9}" type="slidenum">
              <a:rPr lang="en-US" smtClean="0"/>
              <a:pPr/>
              <a:t>‹#›</a:t>
            </a:fld>
            <a:endParaRPr lang="en-US"/>
          </a:p>
        </p:txBody>
      </p:sp>
      <p:pic>
        <p:nvPicPr>
          <p:cNvPr id="1031" name="Picture 7"/>
          <p:cNvPicPr>
            <a:picLocks noChangeAspect="1"/>
          </p:cNvPicPr>
          <p:nvPr/>
        </p:nvPicPr>
        <p:blipFill>
          <a:blip r:embed="rId13"/>
          <a:srcRect/>
          <a:stretch>
            <a:fillRect/>
          </a:stretch>
        </p:blipFill>
        <p:spPr bwMode="auto">
          <a:xfrm>
            <a:off x="0" y="5153026"/>
            <a:ext cx="12192000" cy="1704975"/>
          </a:xfrm>
          <a:prstGeom prst="rect">
            <a:avLst/>
          </a:prstGeom>
          <a:noFill/>
          <a:ln w="9525">
            <a:noFill/>
            <a:miter lim="800000"/>
            <a:headEnd/>
            <a:tailEnd/>
          </a:ln>
        </p:spPr>
      </p:pic>
    </p:spTree>
    <p:extLst>
      <p:ext uri="{BB962C8B-B14F-4D97-AF65-F5344CB8AC3E}">
        <p14:creationId xmlns:p14="http://schemas.microsoft.com/office/powerpoint/2010/main" val="503169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lnSpc>
          <a:spcPct val="90000"/>
        </a:lnSpc>
        <a:spcBef>
          <a:spcPct val="0"/>
        </a:spcBef>
        <a:spcAft>
          <a:spcPct val="0"/>
        </a:spcAft>
        <a:defRPr sz="4400" kern="1200">
          <a:solidFill>
            <a:srgbClr val="203864"/>
          </a:solidFill>
          <a:latin typeface="Cambria" panose="02040503050406030204" pitchFamily="18" charset="0"/>
          <a:ea typeface="Cambria" panose="02040503050406030204" pitchFamily="18" charset="0"/>
          <a:cs typeface="Cambria" panose="02040503050406030204" pitchFamily="18" charset="0"/>
        </a:defRPr>
      </a:lvl1pPr>
      <a:lvl2pPr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2pPr>
      <a:lvl3pPr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3pPr>
      <a:lvl4pPr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4pPr>
      <a:lvl5pPr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5pPr>
      <a:lvl6pPr marL="457200"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6pPr>
      <a:lvl7pPr marL="914400"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7pPr>
      <a:lvl8pPr marL="1371600"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8pPr>
      <a:lvl9pPr marL="1828800" algn="l" rtl="0" eaLnBrk="1" fontAlgn="base" hangingPunct="1">
        <a:lnSpc>
          <a:spcPct val="90000"/>
        </a:lnSpc>
        <a:spcBef>
          <a:spcPct val="0"/>
        </a:spcBef>
        <a:spcAft>
          <a:spcPct val="0"/>
        </a:spcAft>
        <a:defRPr sz="4400">
          <a:solidFill>
            <a:srgbClr val="203864"/>
          </a:solidFill>
          <a:latin typeface="Cambria" panose="02040503050406030204" pitchFamily="18" charset="0"/>
          <a:ea typeface="Cambria" panose="02040503050406030204" pitchFamily="18" charset="0"/>
          <a:cs typeface="Cambria" panose="02040503050406030204" pitchFamily="18" charset="0"/>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gn="l" rtl="0" eaLnBrk="1" fontAlgn="base" hangingPunct="1">
        <a:lnSpc>
          <a:spcPct val="90000"/>
        </a:lnSpc>
        <a:spcBef>
          <a:spcPts val="500"/>
        </a:spcBef>
        <a:spcAft>
          <a:spcPct val="0"/>
        </a:spcAft>
        <a:buFont typeface="Arial" charset="0"/>
        <a:buChar char="•"/>
        <a:defRPr sz="2000" kern="12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gn="l" rtl="0" eaLnBrk="1" fontAlgn="base" hangingPunct="1">
        <a:lnSpc>
          <a:spcPct val="90000"/>
        </a:lnSpc>
        <a:spcBef>
          <a:spcPts val="500"/>
        </a:spcBef>
        <a:spcAft>
          <a:spcPct val="0"/>
        </a:spcAft>
        <a:buFont typeface="Arial" charset="0"/>
        <a:buChar char="•"/>
        <a:defRPr sz="2000" kern="12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ptune.ai/blog/reinforcement-learning-application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hyperlink" Target="https://www.javatpoint.com/supervised-machine-learnin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35741" y="1329485"/>
            <a:ext cx="9144000" cy="2543268"/>
          </a:xfrm>
        </p:spPr>
        <p:txBody>
          <a:bodyPr>
            <a:normAutofit/>
          </a:bodyPr>
          <a:lstStyle/>
          <a:p>
            <a:r>
              <a:rPr lang="en-US" sz="4800" b="1" dirty="0">
                <a:latin typeface="Times New Roman" panose="02020603050405020304" pitchFamily="18" charset="0"/>
                <a:cs typeface="Times New Roman" panose="02020603050405020304" pitchFamily="18" charset="0"/>
              </a:rPr>
              <a:t>Module 1</a:t>
            </a:r>
          </a:p>
          <a:p>
            <a:r>
              <a:rPr lang="en-US" sz="4800" b="1" dirty="0">
                <a:latin typeface="Times New Roman" panose="02020603050405020304" pitchFamily="18" charset="0"/>
                <a:cs typeface="Times New Roman" panose="02020603050405020304" pitchFamily="18" charset="0"/>
              </a:rPr>
              <a:t>CSE3011 Reinforcement Learning</a:t>
            </a:r>
          </a:p>
          <a:p>
            <a:r>
              <a:rPr lang="en-US" sz="4800" b="1" dirty="0">
                <a:latin typeface="Times New Roman" panose="02020603050405020304" pitchFamily="18" charset="0"/>
                <a:cs typeface="Times New Roman" panose="02020603050405020304" pitchFamily="18" charset="0"/>
              </a:rPr>
              <a:t>Credit Structure : 2-2-3</a:t>
            </a:r>
          </a:p>
          <a:p>
            <a:endParaRPr 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4073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Elements of RL</a:t>
            </a:r>
            <a:endParaRPr lang="en-IN" dirty="0"/>
          </a:p>
        </p:txBody>
      </p:sp>
      <p:sp>
        <p:nvSpPr>
          <p:cNvPr id="3" name="Content Placeholder 2"/>
          <p:cNvSpPr>
            <a:spLocks noGrp="1"/>
          </p:cNvSpPr>
          <p:nvPr>
            <p:ph idx="1"/>
          </p:nvPr>
        </p:nvSpPr>
        <p:spPr/>
        <p:txBody>
          <a:bodyPr/>
          <a:lstStyle/>
          <a:p>
            <a:pPr marL="0" indent="0">
              <a:buNone/>
            </a:pPr>
            <a:r>
              <a:rPr lang="en-IN" dirty="0"/>
              <a:t>3. </a:t>
            </a:r>
            <a:r>
              <a:rPr lang="en-IN" b="1" dirty="0">
                <a:solidFill>
                  <a:srgbClr val="FF0000"/>
                </a:solidFill>
              </a:rPr>
              <a:t>State and Action: </a:t>
            </a:r>
          </a:p>
          <a:p>
            <a:r>
              <a:rPr lang="en-IN" dirty="0"/>
              <a:t>In an RL setup, the environment has many positions where the agent can be in. </a:t>
            </a:r>
          </a:p>
          <a:p>
            <a:r>
              <a:rPr lang="en-IN" dirty="0"/>
              <a:t>Each such position is a state. </a:t>
            </a:r>
          </a:p>
          <a:p>
            <a:r>
              <a:rPr lang="en-IN" dirty="0"/>
              <a:t>A state is denoted by </a:t>
            </a:r>
            <a:r>
              <a:rPr lang="en-IN" b="1" dirty="0">
                <a:solidFill>
                  <a:srgbClr val="FF0000"/>
                </a:solidFill>
              </a:rPr>
              <a:t>s</a:t>
            </a:r>
          </a:p>
          <a:p>
            <a:r>
              <a:rPr lang="en-IN" dirty="0"/>
              <a:t>Ex: in a chess-board environment, each position is a state. </a:t>
            </a:r>
          </a:p>
        </p:txBody>
      </p:sp>
    </p:spTree>
    <p:extLst>
      <p:ext uri="{BB962C8B-B14F-4D97-AF65-F5344CB8AC3E}">
        <p14:creationId xmlns:p14="http://schemas.microsoft.com/office/powerpoint/2010/main" val="2416037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If we know the Q values of all (s, a) pairs of a particular state s, using this we can find the optimal value function of that state.</a:t>
            </a:r>
          </a:p>
          <a:p>
            <a:r>
              <a:rPr lang="en-IN" dirty="0"/>
              <a:t>Ex: if the Q-values of all (s, a) pairs are : </a:t>
            </a:r>
          </a:p>
          <a:p>
            <a:endParaRPr lang="en-IN" dirty="0"/>
          </a:p>
          <a:p>
            <a:endParaRPr lang="en-IN" dirty="0"/>
          </a:p>
          <a:p>
            <a:r>
              <a:rPr lang="en-IN" dirty="0"/>
              <a:t>Using this we can find the optimal state values of each state as :</a:t>
            </a:r>
          </a:p>
          <a:p>
            <a:endParaRPr lang="en-IN" dirty="0"/>
          </a:p>
          <a:p>
            <a:r>
              <a:rPr lang="en-IN" dirty="0"/>
              <a:t>This is the outline of the value-iteration algorithm</a:t>
            </a:r>
          </a:p>
          <a:p>
            <a:pPr marL="0" indent="0">
              <a:buNone/>
            </a:pPr>
            <a:endParaRPr lang="en-IN" dirty="0"/>
          </a:p>
          <a:p>
            <a:pPr marL="0" indent="0">
              <a:buNone/>
            </a:pPr>
            <a:endParaRPr lang="en-IN" dirty="0"/>
          </a:p>
          <a:p>
            <a:endParaRPr lang="en-IN" dirty="0"/>
          </a:p>
        </p:txBody>
      </p:sp>
      <p:pic>
        <p:nvPicPr>
          <p:cNvPr id="4" name="Picture 3"/>
          <p:cNvPicPr>
            <a:picLocks noChangeAspect="1"/>
          </p:cNvPicPr>
          <p:nvPr/>
        </p:nvPicPr>
        <p:blipFill>
          <a:blip r:embed="rId2"/>
          <a:stretch>
            <a:fillRect/>
          </a:stretch>
        </p:blipFill>
        <p:spPr>
          <a:xfrm>
            <a:off x="7665765" y="2132988"/>
            <a:ext cx="2971131" cy="1546994"/>
          </a:xfrm>
          <a:prstGeom prst="rect">
            <a:avLst/>
          </a:prstGeom>
        </p:spPr>
      </p:pic>
      <p:pic>
        <p:nvPicPr>
          <p:cNvPr id="5" name="Picture 4"/>
          <p:cNvPicPr>
            <a:picLocks noChangeAspect="1"/>
          </p:cNvPicPr>
          <p:nvPr/>
        </p:nvPicPr>
        <p:blipFill>
          <a:blip r:embed="rId3"/>
          <a:stretch>
            <a:fillRect/>
          </a:stretch>
        </p:blipFill>
        <p:spPr>
          <a:xfrm>
            <a:off x="9151330" y="4119063"/>
            <a:ext cx="1882303" cy="1066892"/>
          </a:xfrm>
          <a:prstGeom prst="rect">
            <a:avLst/>
          </a:prstGeom>
        </p:spPr>
      </p:pic>
    </p:spTree>
    <p:extLst>
      <p:ext uri="{BB962C8B-B14F-4D97-AF65-F5344CB8AC3E}">
        <p14:creationId xmlns:p14="http://schemas.microsoft.com/office/powerpoint/2010/main" val="19205113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value iteration algorithm</a:t>
            </a:r>
          </a:p>
        </p:txBody>
      </p:sp>
      <p:sp>
        <p:nvSpPr>
          <p:cNvPr id="3" name="Content Placeholder 2"/>
          <p:cNvSpPr>
            <a:spLocks noGrp="1"/>
          </p:cNvSpPr>
          <p:nvPr>
            <p:ph idx="1"/>
          </p:nvPr>
        </p:nvSpPr>
        <p:spPr/>
        <p:txBody>
          <a:bodyPr/>
          <a:lstStyle/>
          <a:p>
            <a:r>
              <a:rPr lang="en-US" dirty="0"/>
              <a:t>LO1: Name the two methods to find the optimal policy using dynamic programming</a:t>
            </a:r>
          </a:p>
          <a:p>
            <a:r>
              <a:rPr lang="en-US" dirty="0"/>
              <a:t>LO2: Describe the value iteration algorithm to find an optimal policy</a:t>
            </a:r>
          </a:p>
          <a:p>
            <a:r>
              <a:rPr lang="en-US" dirty="0"/>
              <a:t>LO3: Given the model dynamics of a particular state in a RL environment, apply the value iteration algorithm, to find an optimal policy</a:t>
            </a:r>
          </a:p>
          <a:p>
            <a:pPr marL="0" indent="0">
              <a:buNone/>
            </a:pPr>
            <a:endParaRPr lang="en-IN" dirty="0"/>
          </a:p>
        </p:txBody>
      </p:sp>
    </p:spTree>
    <p:extLst>
      <p:ext uri="{BB962C8B-B14F-4D97-AF65-F5344CB8AC3E}">
        <p14:creationId xmlns:p14="http://schemas.microsoft.com/office/powerpoint/2010/main" val="1090491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01525"/>
          </a:xfrm>
        </p:spPr>
        <p:txBody>
          <a:bodyPr/>
          <a:lstStyle/>
          <a:p>
            <a:r>
              <a:rPr lang="en-IN" dirty="0"/>
              <a:t>The value iteration algorithm</a:t>
            </a:r>
          </a:p>
        </p:txBody>
      </p:sp>
      <p:sp>
        <p:nvSpPr>
          <p:cNvPr id="3" name="Content Placeholder 2"/>
          <p:cNvSpPr>
            <a:spLocks noGrp="1"/>
          </p:cNvSpPr>
          <p:nvPr>
            <p:ph idx="1"/>
          </p:nvPr>
        </p:nvSpPr>
        <p:spPr>
          <a:xfrm>
            <a:off x="838200" y="979714"/>
            <a:ext cx="10515600" cy="4206241"/>
          </a:xfrm>
        </p:spPr>
        <p:txBody>
          <a:bodyPr/>
          <a:lstStyle/>
          <a:p>
            <a:r>
              <a:rPr lang="en-IN" b="1" dirty="0"/>
              <a:t>Step 1</a:t>
            </a:r>
            <a:r>
              <a:rPr lang="en-IN" dirty="0"/>
              <a:t>: Compute the optimal value function of each state iteratively, by taking the max of the Q functions (of all possible actions in a state), </a:t>
            </a:r>
            <a:r>
              <a:rPr lang="en-IN" dirty="0" err="1"/>
              <a:t>i,e</a:t>
            </a:r>
            <a:r>
              <a:rPr lang="en-IN" dirty="0"/>
              <a:t> </a:t>
            </a:r>
          </a:p>
          <a:p>
            <a:endParaRPr lang="en-IN" dirty="0"/>
          </a:p>
          <a:p>
            <a:r>
              <a:rPr lang="en-IN" b="1" dirty="0"/>
              <a:t>Step 2: </a:t>
            </a:r>
            <a:r>
              <a:rPr lang="en-IN" dirty="0"/>
              <a:t>Extract the optimal policy from the computed optimal value function</a:t>
            </a:r>
          </a:p>
          <a:p>
            <a:pPr marL="0" indent="0">
              <a:buNone/>
            </a:pPr>
            <a:endParaRPr lang="en-IN" dirty="0"/>
          </a:p>
        </p:txBody>
      </p:sp>
      <p:pic>
        <p:nvPicPr>
          <p:cNvPr id="4" name="Picture 3"/>
          <p:cNvPicPr>
            <a:picLocks noChangeAspect="1"/>
          </p:cNvPicPr>
          <p:nvPr/>
        </p:nvPicPr>
        <p:blipFill>
          <a:blip r:embed="rId2"/>
          <a:stretch>
            <a:fillRect/>
          </a:stretch>
        </p:blipFill>
        <p:spPr>
          <a:xfrm>
            <a:off x="4851718" y="1861229"/>
            <a:ext cx="3125955" cy="844647"/>
          </a:xfrm>
          <a:prstGeom prst="rect">
            <a:avLst/>
          </a:prstGeom>
        </p:spPr>
      </p:pic>
    </p:spTree>
    <p:extLst>
      <p:ext uri="{BB962C8B-B14F-4D97-AF65-F5344CB8AC3E}">
        <p14:creationId xmlns:p14="http://schemas.microsoft.com/office/powerpoint/2010/main" val="1212941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70896"/>
          </a:xfrm>
        </p:spPr>
        <p:txBody>
          <a:bodyPr/>
          <a:lstStyle/>
          <a:p>
            <a:r>
              <a:rPr lang="en-IN" dirty="0"/>
              <a:t>Step 1 : Value iteration Algorithm..</a:t>
            </a:r>
          </a:p>
        </p:txBody>
      </p:sp>
      <p:sp>
        <p:nvSpPr>
          <p:cNvPr id="3" name="Content Placeholder 2"/>
          <p:cNvSpPr>
            <a:spLocks noGrp="1"/>
          </p:cNvSpPr>
          <p:nvPr>
            <p:ph idx="1"/>
          </p:nvPr>
        </p:nvSpPr>
        <p:spPr>
          <a:xfrm>
            <a:off x="838200" y="970384"/>
            <a:ext cx="10515600" cy="4215571"/>
          </a:xfrm>
        </p:spPr>
        <p:txBody>
          <a:bodyPr/>
          <a:lstStyle/>
          <a:p>
            <a:pPr marL="514350" indent="-514350">
              <a:buAutoNum type="arabicPeriod"/>
            </a:pPr>
            <a:r>
              <a:rPr lang="en-IN" dirty="0"/>
              <a:t>Initialize the value table of all states to zero.</a:t>
            </a:r>
          </a:p>
          <a:p>
            <a:pPr marL="514350" indent="-514350">
              <a:buAutoNum type="arabicPeriod"/>
            </a:pPr>
            <a:r>
              <a:rPr lang="en-IN" dirty="0"/>
              <a:t>For each state s, do :</a:t>
            </a:r>
          </a:p>
          <a:p>
            <a:pPr marL="457200" lvl="1" indent="0">
              <a:buNone/>
            </a:pPr>
            <a:r>
              <a:rPr lang="en-IN" dirty="0"/>
              <a:t>2.1 for each possible action a in state s do:</a:t>
            </a:r>
          </a:p>
          <a:p>
            <a:pPr marL="457200" lvl="1" indent="0">
              <a:buNone/>
            </a:pPr>
            <a:r>
              <a:rPr lang="en-IN" dirty="0"/>
              <a:t>        2.1.1  find the Q-value of this (</a:t>
            </a:r>
            <a:r>
              <a:rPr lang="en-IN" dirty="0" err="1"/>
              <a:t>s,a</a:t>
            </a:r>
            <a:r>
              <a:rPr lang="en-IN" dirty="0"/>
              <a:t>) pair as :</a:t>
            </a:r>
          </a:p>
          <a:p>
            <a:pPr marL="457200" lvl="1" indent="0">
              <a:buNone/>
            </a:pPr>
            <a:endParaRPr lang="en-IN" dirty="0"/>
          </a:p>
          <a:p>
            <a:pPr marL="457200" lvl="1" indent="0">
              <a:buNone/>
            </a:pPr>
            <a:r>
              <a:rPr lang="en-IN" dirty="0"/>
              <a:t>                                                                   [         [OR] </a:t>
            </a:r>
          </a:p>
          <a:p>
            <a:pPr marL="457200" lvl="1" indent="0">
              <a:buNone/>
            </a:pPr>
            <a:r>
              <a:rPr lang="en-IN" dirty="0"/>
              <a:t>         </a:t>
            </a:r>
          </a:p>
          <a:p>
            <a:pPr marL="457200" lvl="1" indent="0">
              <a:buNone/>
            </a:pPr>
            <a:r>
              <a:rPr lang="en-IN" dirty="0"/>
              <a:t>   2.2  find the max among the Q values and update that as the value of that state                                        </a:t>
            </a:r>
          </a:p>
          <a:p>
            <a:pPr marL="457200" lvl="1" indent="0">
              <a:buNone/>
            </a:pPr>
            <a:r>
              <a:rPr lang="en-IN" dirty="0"/>
              <a:t>                                                      </a:t>
            </a:r>
          </a:p>
          <a:p>
            <a:pPr marL="457200" lvl="1" indent="0">
              <a:buNone/>
            </a:pPr>
            <a:endParaRPr lang="en-IN" dirty="0"/>
          </a:p>
          <a:p>
            <a:pPr marL="457200" lvl="1" indent="0">
              <a:buNone/>
            </a:pPr>
            <a:r>
              <a:rPr lang="en-IN" dirty="0"/>
              <a:t>        </a:t>
            </a:r>
          </a:p>
        </p:txBody>
      </p:sp>
      <p:pic>
        <p:nvPicPr>
          <p:cNvPr id="4" name="Picture 3"/>
          <p:cNvPicPr>
            <a:picLocks noChangeAspect="1"/>
          </p:cNvPicPr>
          <p:nvPr/>
        </p:nvPicPr>
        <p:blipFill>
          <a:blip r:embed="rId2"/>
          <a:stretch>
            <a:fillRect/>
          </a:stretch>
        </p:blipFill>
        <p:spPr>
          <a:xfrm>
            <a:off x="2183972" y="2831113"/>
            <a:ext cx="3806281" cy="929124"/>
          </a:xfrm>
          <a:prstGeom prst="rect">
            <a:avLst/>
          </a:prstGeom>
        </p:spPr>
      </p:pic>
      <p:pic>
        <p:nvPicPr>
          <p:cNvPr id="5" name="Picture 4"/>
          <p:cNvPicPr>
            <a:picLocks noChangeAspect="1"/>
          </p:cNvPicPr>
          <p:nvPr/>
        </p:nvPicPr>
        <p:blipFill>
          <a:blip r:embed="rId3"/>
          <a:stretch>
            <a:fillRect/>
          </a:stretch>
        </p:blipFill>
        <p:spPr>
          <a:xfrm>
            <a:off x="7645301" y="2924419"/>
            <a:ext cx="3140887" cy="925186"/>
          </a:xfrm>
          <a:prstGeom prst="rect">
            <a:avLst/>
          </a:prstGeom>
        </p:spPr>
      </p:pic>
      <p:pic>
        <p:nvPicPr>
          <p:cNvPr id="6" name="Picture 5"/>
          <p:cNvPicPr>
            <a:picLocks noChangeAspect="1"/>
          </p:cNvPicPr>
          <p:nvPr/>
        </p:nvPicPr>
        <p:blipFill>
          <a:blip r:embed="rId4"/>
          <a:stretch>
            <a:fillRect/>
          </a:stretch>
        </p:blipFill>
        <p:spPr>
          <a:xfrm>
            <a:off x="3797358" y="4422710"/>
            <a:ext cx="3125955" cy="949858"/>
          </a:xfrm>
          <a:prstGeom prst="rect">
            <a:avLst/>
          </a:prstGeom>
        </p:spPr>
      </p:pic>
    </p:spTree>
    <p:extLst>
      <p:ext uri="{BB962C8B-B14F-4D97-AF65-F5344CB8AC3E}">
        <p14:creationId xmlns:p14="http://schemas.microsoft.com/office/powerpoint/2010/main" val="226244485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iteration Algorithm..</a:t>
            </a:r>
          </a:p>
        </p:txBody>
      </p:sp>
      <p:sp>
        <p:nvSpPr>
          <p:cNvPr id="3" name="Content Placeholder 2"/>
          <p:cNvSpPr>
            <a:spLocks noGrp="1"/>
          </p:cNvSpPr>
          <p:nvPr>
            <p:ph idx="1"/>
          </p:nvPr>
        </p:nvSpPr>
        <p:spPr/>
        <p:txBody>
          <a:bodyPr/>
          <a:lstStyle/>
          <a:p>
            <a:pPr marL="0" indent="0">
              <a:buNone/>
            </a:pPr>
            <a:r>
              <a:rPr lang="en-IN" dirty="0"/>
              <a:t>3. If the value table of 2 consecutive iterations doesn’t change then, go to next step to find the optimal policy; else repeat step 2, using the updated value table of this iteration. </a:t>
            </a:r>
          </a:p>
          <a:p>
            <a:pPr marL="0" indent="0">
              <a:buNone/>
            </a:pPr>
            <a:r>
              <a:rPr lang="en-IN" dirty="0"/>
              <a:t>4. Find the Q value of each (</a:t>
            </a:r>
            <a:r>
              <a:rPr lang="en-IN" dirty="0" err="1"/>
              <a:t>s,a</a:t>
            </a:r>
            <a:r>
              <a:rPr lang="en-IN" dirty="0"/>
              <a:t>) pair using the optimal value table obtained in step 3 using : </a:t>
            </a:r>
          </a:p>
          <a:p>
            <a:pPr marL="0" indent="0">
              <a:buNone/>
            </a:pPr>
            <a:endParaRPr lang="en-IN" dirty="0"/>
          </a:p>
          <a:p>
            <a:pPr marL="0" indent="0">
              <a:buNone/>
            </a:pPr>
            <a:r>
              <a:rPr lang="en-IN" dirty="0"/>
              <a:t>5. Extract the optimal policy from the Q-value table got in step 4. </a:t>
            </a:r>
          </a:p>
        </p:txBody>
      </p:sp>
      <p:pic>
        <p:nvPicPr>
          <p:cNvPr id="4" name="Picture 3"/>
          <p:cNvPicPr>
            <a:picLocks noChangeAspect="1"/>
          </p:cNvPicPr>
          <p:nvPr/>
        </p:nvPicPr>
        <p:blipFill>
          <a:blip r:embed="rId2"/>
          <a:stretch>
            <a:fillRect/>
          </a:stretch>
        </p:blipFill>
        <p:spPr>
          <a:xfrm>
            <a:off x="5442494" y="3111813"/>
            <a:ext cx="3617529" cy="891020"/>
          </a:xfrm>
          <a:prstGeom prst="rect">
            <a:avLst/>
          </a:prstGeom>
        </p:spPr>
      </p:pic>
    </p:spTree>
    <p:extLst>
      <p:ext uri="{BB962C8B-B14F-4D97-AF65-F5344CB8AC3E}">
        <p14:creationId xmlns:p14="http://schemas.microsoft.com/office/powerpoint/2010/main" val="20319257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24243"/>
          </a:xfrm>
        </p:spPr>
        <p:txBody>
          <a:bodyPr/>
          <a:lstStyle/>
          <a:p>
            <a:endParaRPr lang="en-IN" dirty="0"/>
          </a:p>
        </p:txBody>
      </p:sp>
      <p:sp>
        <p:nvSpPr>
          <p:cNvPr id="3" name="Content Placeholder 2"/>
          <p:cNvSpPr>
            <a:spLocks noGrp="1"/>
          </p:cNvSpPr>
          <p:nvPr>
            <p:ph idx="1"/>
          </p:nvPr>
        </p:nvSpPr>
        <p:spPr>
          <a:xfrm>
            <a:off x="838200" y="895740"/>
            <a:ext cx="10515600" cy="4290216"/>
          </a:xfrm>
        </p:spPr>
        <p:txBody>
          <a:bodyPr/>
          <a:lstStyle/>
          <a:p>
            <a:r>
              <a:rPr lang="en-IN" dirty="0"/>
              <a:t>Given the model dynamics of state A:</a:t>
            </a:r>
          </a:p>
          <a:p>
            <a:pPr marL="0" indent="0">
              <a:buNone/>
            </a:pPr>
            <a:endParaRPr lang="en-IN" dirty="0"/>
          </a:p>
        </p:txBody>
      </p:sp>
      <p:pic>
        <p:nvPicPr>
          <p:cNvPr id="4" name="Picture 3"/>
          <p:cNvPicPr>
            <a:picLocks noChangeAspect="1"/>
          </p:cNvPicPr>
          <p:nvPr/>
        </p:nvPicPr>
        <p:blipFill>
          <a:blip r:embed="rId2"/>
          <a:stretch>
            <a:fillRect/>
          </a:stretch>
        </p:blipFill>
        <p:spPr>
          <a:xfrm>
            <a:off x="2887702" y="1455576"/>
            <a:ext cx="6416596" cy="3143195"/>
          </a:xfrm>
          <a:prstGeom prst="rect">
            <a:avLst/>
          </a:prstGeom>
        </p:spPr>
      </p:pic>
    </p:spTree>
    <p:extLst>
      <p:ext uri="{BB962C8B-B14F-4D97-AF65-F5344CB8AC3E}">
        <p14:creationId xmlns:p14="http://schemas.microsoft.com/office/powerpoint/2010/main" val="13627490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73533"/>
          </a:xfrm>
        </p:spPr>
        <p:txBody>
          <a:bodyPr/>
          <a:lstStyle/>
          <a:p>
            <a:r>
              <a:rPr lang="en-IN" dirty="0"/>
              <a:t>Value iteration Algorithm Example…</a:t>
            </a:r>
          </a:p>
        </p:txBody>
      </p:sp>
      <p:sp>
        <p:nvSpPr>
          <p:cNvPr id="3" name="Content Placeholder 2"/>
          <p:cNvSpPr>
            <a:spLocks noGrp="1"/>
          </p:cNvSpPr>
          <p:nvPr>
            <p:ph idx="1"/>
          </p:nvPr>
        </p:nvSpPr>
        <p:spPr>
          <a:xfrm>
            <a:off x="838200" y="886408"/>
            <a:ext cx="10515600" cy="4299547"/>
          </a:xfrm>
        </p:spPr>
        <p:txBody>
          <a:bodyPr/>
          <a:lstStyle/>
          <a:p>
            <a:r>
              <a:rPr lang="en-IN" dirty="0"/>
              <a:t>Given a smaller grid world environment :</a:t>
            </a:r>
          </a:p>
          <a:p>
            <a:endParaRPr lang="en-IN" dirty="0"/>
          </a:p>
          <a:p>
            <a:r>
              <a:rPr lang="en-IN" dirty="0"/>
              <a:t>Actions : 0 – left/right and 1 – up/down</a:t>
            </a:r>
          </a:p>
          <a:p>
            <a:r>
              <a:rPr lang="en-IN" b="1" dirty="0">
                <a:solidFill>
                  <a:srgbClr val="C00000"/>
                </a:solidFill>
              </a:rPr>
              <a:t>Goal : from state A reach state C, without visiting the shaded state B</a:t>
            </a:r>
          </a:p>
          <a:p>
            <a:r>
              <a:rPr lang="en-IN" b="1" dirty="0">
                <a:solidFill>
                  <a:srgbClr val="C00000"/>
                </a:solidFill>
              </a:rPr>
              <a:t>What is the optimal policy?</a:t>
            </a:r>
          </a:p>
          <a:p>
            <a:pPr lvl="1"/>
            <a:r>
              <a:rPr lang="en-IN" b="1" dirty="0" err="1">
                <a:solidFill>
                  <a:srgbClr val="C00000"/>
                </a:solidFill>
              </a:rPr>
              <a:t>Ans</a:t>
            </a:r>
            <a:r>
              <a:rPr lang="en-IN" b="1" dirty="0">
                <a:solidFill>
                  <a:srgbClr val="C00000"/>
                </a:solidFill>
              </a:rPr>
              <a:t> : perform action 1 in state A.</a:t>
            </a:r>
            <a:r>
              <a:rPr lang="en-IN" dirty="0"/>
              <a:t> </a:t>
            </a:r>
          </a:p>
        </p:txBody>
      </p:sp>
      <p:pic>
        <p:nvPicPr>
          <p:cNvPr id="4" name="Picture 3"/>
          <p:cNvPicPr>
            <a:picLocks noChangeAspect="1"/>
          </p:cNvPicPr>
          <p:nvPr/>
        </p:nvPicPr>
        <p:blipFill>
          <a:blip r:embed="rId2"/>
          <a:stretch>
            <a:fillRect/>
          </a:stretch>
        </p:blipFill>
        <p:spPr>
          <a:xfrm>
            <a:off x="7574116" y="886408"/>
            <a:ext cx="1952439" cy="1303133"/>
          </a:xfrm>
          <a:prstGeom prst="rect">
            <a:avLst/>
          </a:prstGeom>
        </p:spPr>
      </p:pic>
    </p:spTree>
    <p:extLst>
      <p:ext uri="{BB962C8B-B14F-4D97-AF65-F5344CB8AC3E}">
        <p14:creationId xmlns:p14="http://schemas.microsoft.com/office/powerpoint/2010/main" val="11005828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36211"/>
          </a:xfrm>
        </p:spPr>
        <p:txBody>
          <a:bodyPr/>
          <a:lstStyle/>
          <a:p>
            <a:r>
              <a:rPr lang="en-IN" dirty="0"/>
              <a:t>Solution:</a:t>
            </a:r>
          </a:p>
        </p:txBody>
      </p:sp>
      <p:sp>
        <p:nvSpPr>
          <p:cNvPr id="3" name="Content Placeholder 2"/>
          <p:cNvSpPr>
            <a:spLocks noGrp="1"/>
          </p:cNvSpPr>
          <p:nvPr>
            <p:ph idx="1"/>
          </p:nvPr>
        </p:nvSpPr>
        <p:spPr>
          <a:xfrm>
            <a:off x="838200" y="933062"/>
            <a:ext cx="10515600" cy="4252894"/>
          </a:xfrm>
        </p:spPr>
        <p:txBody>
          <a:bodyPr/>
          <a:lstStyle/>
          <a:p>
            <a:r>
              <a:rPr lang="en-IN" b="1" dirty="0">
                <a:solidFill>
                  <a:srgbClr val="FF0000"/>
                </a:solidFill>
              </a:rPr>
              <a:t>Step 1: Compute the optimal value function</a:t>
            </a:r>
          </a:p>
          <a:p>
            <a:pPr marL="514350" indent="-514350">
              <a:buAutoNum type="arabicPeriod"/>
            </a:pPr>
            <a:r>
              <a:rPr lang="en-IN" dirty="0"/>
              <a:t>Initialize the value table of all states to zero.</a:t>
            </a:r>
          </a:p>
          <a:p>
            <a:pPr marL="0" indent="0">
              <a:buNone/>
            </a:pPr>
            <a:r>
              <a:rPr lang="en-IN" dirty="0"/>
              <a:t>2. For each state s and all possible actions a find Q(</a:t>
            </a:r>
            <a:r>
              <a:rPr lang="en-IN" dirty="0" err="1"/>
              <a:t>s,a</a:t>
            </a:r>
            <a:r>
              <a:rPr lang="en-IN" dirty="0"/>
              <a:t>) as </a:t>
            </a:r>
          </a:p>
          <a:p>
            <a:pPr marL="0" indent="0">
              <a:buNone/>
            </a:pPr>
            <a:endParaRPr lang="en-IN" dirty="0"/>
          </a:p>
          <a:p>
            <a:pPr marL="0" indent="0">
              <a:buNone/>
            </a:pPr>
            <a:r>
              <a:rPr lang="en-IN" dirty="0"/>
              <a:t>3. Using                                     fi   find                        and update this as the value table of state s</a:t>
            </a:r>
          </a:p>
          <a:p>
            <a:pPr marL="0" indent="0">
              <a:buNone/>
            </a:pPr>
            <a:r>
              <a:rPr lang="en-IN" dirty="0"/>
              <a:t>4. Repeat steps 2 and 3 until the value table converges.</a:t>
            </a:r>
          </a:p>
          <a:p>
            <a:endParaRPr lang="en-IN" dirty="0"/>
          </a:p>
          <a:p>
            <a:endParaRPr lang="en-IN" dirty="0"/>
          </a:p>
          <a:p>
            <a:pPr marL="0" indent="0">
              <a:buNone/>
            </a:pPr>
            <a:r>
              <a:rPr lang="en-IN" dirty="0"/>
              <a:t>  </a:t>
            </a:r>
          </a:p>
        </p:txBody>
      </p:sp>
      <p:pic>
        <p:nvPicPr>
          <p:cNvPr id="4" name="Picture 3"/>
          <p:cNvPicPr>
            <a:picLocks noChangeAspect="1"/>
          </p:cNvPicPr>
          <p:nvPr/>
        </p:nvPicPr>
        <p:blipFill>
          <a:blip r:embed="rId2"/>
          <a:stretch>
            <a:fillRect/>
          </a:stretch>
        </p:blipFill>
        <p:spPr>
          <a:xfrm>
            <a:off x="3418534" y="2443689"/>
            <a:ext cx="3140887" cy="532776"/>
          </a:xfrm>
          <a:prstGeom prst="rect">
            <a:avLst/>
          </a:prstGeom>
        </p:spPr>
      </p:pic>
      <p:pic>
        <p:nvPicPr>
          <p:cNvPr id="5" name="Picture 4"/>
          <p:cNvPicPr>
            <a:picLocks noChangeAspect="1"/>
          </p:cNvPicPr>
          <p:nvPr/>
        </p:nvPicPr>
        <p:blipFill>
          <a:blip r:embed="rId3"/>
          <a:stretch>
            <a:fillRect/>
          </a:stretch>
        </p:blipFill>
        <p:spPr>
          <a:xfrm>
            <a:off x="2183163" y="2915816"/>
            <a:ext cx="3125955" cy="541427"/>
          </a:xfrm>
          <a:prstGeom prst="rect">
            <a:avLst/>
          </a:prstGeom>
        </p:spPr>
      </p:pic>
      <p:pic>
        <p:nvPicPr>
          <p:cNvPr id="6" name="Picture 5"/>
          <p:cNvPicPr>
            <a:picLocks noChangeAspect="1"/>
          </p:cNvPicPr>
          <p:nvPr/>
        </p:nvPicPr>
        <p:blipFill>
          <a:blip r:embed="rId4"/>
          <a:stretch>
            <a:fillRect/>
          </a:stretch>
        </p:blipFill>
        <p:spPr>
          <a:xfrm>
            <a:off x="6460932" y="3022865"/>
            <a:ext cx="1173582" cy="434378"/>
          </a:xfrm>
          <a:prstGeom prst="rect">
            <a:avLst/>
          </a:prstGeom>
        </p:spPr>
      </p:pic>
    </p:spTree>
    <p:extLst>
      <p:ext uri="{BB962C8B-B14F-4D97-AF65-F5344CB8AC3E}">
        <p14:creationId xmlns:p14="http://schemas.microsoft.com/office/powerpoint/2010/main" val="20892198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05582"/>
          </a:xfrm>
        </p:spPr>
        <p:txBody>
          <a:bodyPr/>
          <a:lstStyle/>
          <a:p>
            <a:endParaRPr lang="en-IN" dirty="0"/>
          </a:p>
        </p:txBody>
      </p:sp>
      <p:sp>
        <p:nvSpPr>
          <p:cNvPr id="3" name="Content Placeholder 2"/>
          <p:cNvSpPr>
            <a:spLocks noGrp="1"/>
          </p:cNvSpPr>
          <p:nvPr>
            <p:ph idx="1"/>
          </p:nvPr>
        </p:nvSpPr>
        <p:spPr>
          <a:xfrm>
            <a:off x="838200" y="877078"/>
            <a:ext cx="10515600" cy="4308877"/>
          </a:xfrm>
        </p:spPr>
        <p:txBody>
          <a:bodyPr/>
          <a:lstStyle/>
          <a:p>
            <a:r>
              <a:rPr lang="en-IN" dirty="0"/>
              <a:t>Example for Step 1:</a:t>
            </a:r>
          </a:p>
          <a:p>
            <a:pPr marL="0" indent="0">
              <a:buNone/>
            </a:pPr>
            <a:endParaRPr lang="en-IN" dirty="0"/>
          </a:p>
        </p:txBody>
      </p:sp>
      <p:pic>
        <p:nvPicPr>
          <p:cNvPr id="4" name="Picture 3"/>
          <p:cNvPicPr>
            <a:picLocks noChangeAspect="1"/>
          </p:cNvPicPr>
          <p:nvPr/>
        </p:nvPicPr>
        <p:blipFill>
          <a:blip r:embed="rId2"/>
          <a:stretch>
            <a:fillRect/>
          </a:stretch>
        </p:blipFill>
        <p:spPr>
          <a:xfrm>
            <a:off x="937297" y="1362171"/>
            <a:ext cx="9906859" cy="2062164"/>
          </a:xfrm>
          <a:prstGeom prst="rect">
            <a:avLst/>
          </a:prstGeom>
        </p:spPr>
      </p:pic>
      <p:pic>
        <p:nvPicPr>
          <p:cNvPr id="5" name="Picture 4"/>
          <p:cNvPicPr>
            <a:picLocks noChangeAspect="1"/>
          </p:cNvPicPr>
          <p:nvPr/>
        </p:nvPicPr>
        <p:blipFill>
          <a:blip r:embed="rId3"/>
          <a:stretch>
            <a:fillRect/>
          </a:stretch>
        </p:blipFill>
        <p:spPr>
          <a:xfrm>
            <a:off x="1035426" y="3424335"/>
            <a:ext cx="10318374" cy="3551228"/>
          </a:xfrm>
          <a:prstGeom prst="rect">
            <a:avLst/>
          </a:prstGeom>
        </p:spPr>
      </p:pic>
    </p:spTree>
    <p:extLst>
      <p:ext uri="{BB962C8B-B14F-4D97-AF65-F5344CB8AC3E}">
        <p14:creationId xmlns:p14="http://schemas.microsoft.com/office/powerpoint/2010/main" val="2484449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098986" y="1306285"/>
            <a:ext cx="9845822" cy="3879669"/>
          </a:xfrm>
          <a:prstGeom prst="rect">
            <a:avLst/>
          </a:prstGeom>
        </p:spPr>
      </p:pic>
    </p:spTree>
    <p:extLst>
      <p:ext uri="{BB962C8B-B14F-4D97-AF65-F5344CB8AC3E}">
        <p14:creationId xmlns:p14="http://schemas.microsoft.com/office/powerpoint/2010/main" val="1903668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Elements of RL</a:t>
            </a:r>
            <a:endParaRPr lang="en-IN" dirty="0"/>
          </a:p>
        </p:txBody>
      </p:sp>
      <p:sp>
        <p:nvSpPr>
          <p:cNvPr id="3" name="Content Placeholder 2"/>
          <p:cNvSpPr>
            <a:spLocks noGrp="1"/>
          </p:cNvSpPr>
          <p:nvPr>
            <p:ph idx="1"/>
          </p:nvPr>
        </p:nvSpPr>
        <p:spPr/>
        <p:txBody>
          <a:bodyPr/>
          <a:lstStyle/>
          <a:p>
            <a:pPr marL="0" indent="0">
              <a:buNone/>
            </a:pPr>
            <a:r>
              <a:rPr lang="en-IN" dirty="0"/>
              <a:t>3. </a:t>
            </a:r>
            <a:r>
              <a:rPr lang="en-IN" b="1" dirty="0">
                <a:solidFill>
                  <a:srgbClr val="FF0000"/>
                </a:solidFill>
              </a:rPr>
              <a:t>State and Action: </a:t>
            </a:r>
          </a:p>
          <a:p>
            <a:r>
              <a:rPr lang="en-IN" dirty="0"/>
              <a:t>The agent interacts with the environment and moves from one state to another state by performing an action. </a:t>
            </a:r>
          </a:p>
          <a:p>
            <a:r>
              <a:rPr lang="en-IN" dirty="0"/>
              <a:t>Ex: In a chess-game environment, the action is the move performed by the player(agent).</a:t>
            </a:r>
          </a:p>
          <a:p>
            <a:r>
              <a:rPr lang="en-IN" dirty="0"/>
              <a:t>An action is denoted by </a:t>
            </a:r>
            <a:r>
              <a:rPr lang="en-IN" b="1" dirty="0">
                <a:solidFill>
                  <a:srgbClr val="FF0000"/>
                </a:solidFill>
              </a:rPr>
              <a:t>a</a:t>
            </a:r>
          </a:p>
        </p:txBody>
      </p:sp>
    </p:spTree>
    <p:extLst>
      <p:ext uri="{BB962C8B-B14F-4D97-AF65-F5344CB8AC3E}">
        <p14:creationId xmlns:p14="http://schemas.microsoft.com/office/powerpoint/2010/main" val="1906194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89466"/>
            <a:ext cx="10553628" cy="3548052"/>
          </a:xfrm>
          <a:prstGeom prst="rect">
            <a:avLst/>
          </a:prstGeom>
        </p:spPr>
      </p:pic>
      <p:pic>
        <p:nvPicPr>
          <p:cNvPr id="5" name="Picture 4"/>
          <p:cNvPicPr>
            <a:picLocks noChangeAspect="1"/>
          </p:cNvPicPr>
          <p:nvPr/>
        </p:nvPicPr>
        <p:blipFill>
          <a:blip r:embed="rId3"/>
          <a:stretch>
            <a:fillRect/>
          </a:stretch>
        </p:blipFill>
        <p:spPr>
          <a:xfrm>
            <a:off x="1509370" y="4194031"/>
            <a:ext cx="10144565" cy="1828958"/>
          </a:xfrm>
          <a:prstGeom prst="rect">
            <a:avLst/>
          </a:prstGeom>
        </p:spPr>
      </p:pic>
    </p:spTree>
    <p:extLst>
      <p:ext uri="{BB962C8B-B14F-4D97-AF65-F5344CB8AC3E}">
        <p14:creationId xmlns:p14="http://schemas.microsoft.com/office/powerpoint/2010/main" val="36538710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05069" y="690464"/>
            <a:ext cx="10543591" cy="4758613"/>
          </a:xfrm>
          <a:prstGeom prst="rect">
            <a:avLst/>
          </a:prstGeom>
        </p:spPr>
      </p:pic>
    </p:spTree>
    <p:extLst>
      <p:ext uri="{BB962C8B-B14F-4D97-AF65-F5344CB8AC3E}">
        <p14:creationId xmlns:p14="http://schemas.microsoft.com/office/powerpoint/2010/main" val="28240562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22514" y="83976"/>
            <a:ext cx="10552923" cy="6176865"/>
          </a:xfrm>
          <a:prstGeom prst="rect">
            <a:avLst/>
          </a:prstGeom>
        </p:spPr>
      </p:pic>
    </p:spTree>
    <p:extLst>
      <p:ext uri="{BB962C8B-B14F-4D97-AF65-F5344CB8AC3E}">
        <p14:creationId xmlns:p14="http://schemas.microsoft.com/office/powerpoint/2010/main" val="26100690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1" y="765110"/>
            <a:ext cx="10087946" cy="4823927"/>
          </a:xfrm>
          <a:prstGeom prst="rect">
            <a:avLst/>
          </a:prstGeom>
        </p:spPr>
      </p:pic>
    </p:spTree>
    <p:extLst>
      <p:ext uri="{BB962C8B-B14F-4D97-AF65-F5344CB8AC3E}">
        <p14:creationId xmlns:p14="http://schemas.microsoft.com/office/powerpoint/2010/main" val="17530328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87829" y="-270587"/>
            <a:ext cx="10765971" cy="6512767"/>
          </a:xfrm>
          <a:prstGeom prst="rect">
            <a:avLst/>
          </a:prstGeom>
        </p:spPr>
      </p:pic>
    </p:spTree>
    <p:extLst>
      <p:ext uri="{BB962C8B-B14F-4D97-AF65-F5344CB8AC3E}">
        <p14:creationId xmlns:p14="http://schemas.microsoft.com/office/powerpoint/2010/main" val="2624867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894" y="583463"/>
            <a:ext cx="10515600" cy="862782"/>
          </a:xfrm>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870477" y="2029707"/>
            <a:ext cx="7646747" cy="807790"/>
          </a:xfrm>
          <a:prstGeom prst="rect">
            <a:avLst/>
          </a:prstGeom>
        </p:spPr>
      </p:pic>
    </p:spTree>
    <p:extLst>
      <p:ext uri="{BB962C8B-B14F-4D97-AF65-F5344CB8AC3E}">
        <p14:creationId xmlns:p14="http://schemas.microsoft.com/office/powerpoint/2010/main" val="27092769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12875"/>
            <a:ext cx="10506269" cy="5122506"/>
          </a:xfrm>
          <a:prstGeom prst="rect">
            <a:avLst/>
          </a:prstGeom>
        </p:spPr>
      </p:pic>
    </p:spTree>
    <p:extLst>
      <p:ext uri="{BB962C8B-B14F-4D97-AF65-F5344CB8AC3E}">
        <p14:creationId xmlns:p14="http://schemas.microsoft.com/office/powerpoint/2010/main" val="28475485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05069" y="485192"/>
            <a:ext cx="10448731" cy="4469363"/>
          </a:xfrm>
          <a:prstGeom prst="rect">
            <a:avLst/>
          </a:prstGeom>
        </p:spPr>
      </p:pic>
    </p:spTree>
    <p:extLst>
      <p:ext uri="{BB962C8B-B14F-4D97-AF65-F5344CB8AC3E}">
        <p14:creationId xmlns:p14="http://schemas.microsoft.com/office/powerpoint/2010/main" val="2381282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942391" y="312874"/>
            <a:ext cx="10506269" cy="5238839"/>
          </a:xfrm>
          <a:prstGeom prst="rect">
            <a:avLst/>
          </a:prstGeom>
        </p:spPr>
      </p:pic>
    </p:spTree>
    <p:extLst>
      <p:ext uri="{BB962C8B-B14F-4D97-AF65-F5344CB8AC3E}">
        <p14:creationId xmlns:p14="http://schemas.microsoft.com/office/powerpoint/2010/main" val="208205364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94523" y="158620"/>
            <a:ext cx="10635343" cy="6139543"/>
          </a:xfrm>
          <a:prstGeom prst="rect">
            <a:avLst/>
          </a:prstGeom>
        </p:spPr>
      </p:pic>
    </p:spTree>
    <p:extLst>
      <p:ext uri="{BB962C8B-B14F-4D97-AF65-F5344CB8AC3E}">
        <p14:creationId xmlns:p14="http://schemas.microsoft.com/office/powerpoint/2010/main" val="121199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Elements of RL</a:t>
            </a:r>
            <a:endParaRPr lang="en-IN" dirty="0"/>
          </a:p>
        </p:txBody>
      </p:sp>
      <p:sp>
        <p:nvSpPr>
          <p:cNvPr id="3" name="Content Placeholder 2"/>
          <p:cNvSpPr>
            <a:spLocks noGrp="1"/>
          </p:cNvSpPr>
          <p:nvPr>
            <p:ph idx="1"/>
          </p:nvPr>
        </p:nvSpPr>
        <p:spPr>
          <a:xfrm>
            <a:off x="838200" y="998376"/>
            <a:ext cx="10515600" cy="4187579"/>
          </a:xfrm>
        </p:spPr>
        <p:txBody>
          <a:bodyPr/>
          <a:lstStyle/>
          <a:p>
            <a:pPr marL="0" indent="0">
              <a:buNone/>
            </a:pPr>
            <a:r>
              <a:rPr lang="en-IN" dirty="0">
                <a:solidFill>
                  <a:srgbClr val="FF0000"/>
                </a:solidFill>
              </a:rPr>
              <a:t>4. Reward </a:t>
            </a:r>
            <a:r>
              <a:rPr lang="en-IN" b="1" dirty="0">
                <a:solidFill>
                  <a:srgbClr val="FF0000"/>
                </a:solidFill>
              </a:rPr>
              <a:t>: </a:t>
            </a:r>
          </a:p>
          <a:p>
            <a:r>
              <a:rPr lang="en-IN" dirty="0"/>
              <a:t>The agent interacts with the environment by performing an action and moves from one state to another. </a:t>
            </a:r>
          </a:p>
          <a:p>
            <a:r>
              <a:rPr lang="en-IN" dirty="0"/>
              <a:t>Based on the action the agent receives a reward. </a:t>
            </a:r>
          </a:p>
          <a:p>
            <a:r>
              <a:rPr lang="en-IN" dirty="0"/>
              <a:t>Reward is a numerical value, ex: +1 for a good action, -1 for a bad action. </a:t>
            </a:r>
          </a:p>
          <a:p>
            <a:r>
              <a:rPr lang="en-IN" dirty="0"/>
              <a:t>Ex: in a chess-game, </a:t>
            </a:r>
            <a:r>
              <a:rPr lang="en-IN" b="1" dirty="0">
                <a:solidFill>
                  <a:srgbClr val="FF0000"/>
                </a:solidFill>
              </a:rPr>
              <a:t>good action </a:t>
            </a:r>
            <a:r>
              <a:rPr lang="en-IN" dirty="0"/>
              <a:t>– the agent’s move which takes one of the opponent’s chess piece; </a:t>
            </a:r>
            <a:r>
              <a:rPr lang="en-IN" b="1" dirty="0">
                <a:solidFill>
                  <a:srgbClr val="FF0000"/>
                </a:solidFill>
              </a:rPr>
              <a:t>bad action </a:t>
            </a:r>
            <a:r>
              <a:rPr lang="en-IN" dirty="0"/>
              <a:t>– the agent’s move loosing one chess piece to the opponent</a:t>
            </a:r>
          </a:p>
        </p:txBody>
      </p:sp>
    </p:spTree>
    <p:extLst>
      <p:ext uri="{BB962C8B-B14F-4D97-AF65-F5344CB8AC3E}">
        <p14:creationId xmlns:p14="http://schemas.microsoft.com/office/powerpoint/2010/main" val="27069573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2514" y="177281"/>
            <a:ext cx="10692882" cy="5745978"/>
          </a:xfrm>
          <a:prstGeom prst="rect">
            <a:avLst/>
          </a:prstGeom>
        </p:spPr>
      </p:pic>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80910067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12875"/>
            <a:ext cx="10675775" cy="4669671"/>
          </a:xfrm>
          <a:prstGeom prst="rect">
            <a:avLst/>
          </a:prstGeom>
        </p:spPr>
      </p:pic>
    </p:spTree>
    <p:extLst>
      <p:ext uri="{BB962C8B-B14F-4D97-AF65-F5344CB8AC3E}">
        <p14:creationId xmlns:p14="http://schemas.microsoft.com/office/powerpoint/2010/main" val="3826323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09127" y="312875"/>
            <a:ext cx="10468946" cy="4977582"/>
          </a:xfrm>
          <a:prstGeom prst="rect">
            <a:avLst/>
          </a:prstGeom>
        </p:spPr>
      </p:pic>
    </p:spTree>
    <p:extLst>
      <p:ext uri="{BB962C8B-B14F-4D97-AF65-F5344CB8AC3E}">
        <p14:creationId xmlns:p14="http://schemas.microsoft.com/office/powerpoint/2010/main" val="42408009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541176" y="312874"/>
            <a:ext cx="11374015" cy="6274537"/>
          </a:xfrm>
          <a:prstGeom prst="rect">
            <a:avLst/>
          </a:prstGeom>
        </p:spPr>
      </p:pic>
    </p:spTree>
    <p:extLst>
      <p:ext uri="{BB962C8B-B14F-4D97-AF65-F5344CB8AC3E}">
        <p14:creationId xmlns:p14="http://schemas.microsoft.com/office/powerpoint/2010/main" val="359932311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77283" y="312874"/>
            <a:ext cx="11513974" cy="6395835"/>
          </a:xfrm>
          <a:prstGeom prst="rect">
            <a:avLst/>
          </a:prstGeom>
        </p:spPr>
      </p:pic>
    </p:spTree>
    <p:extLst>
      <p:ext uri="{BB962C8B-B14F-4D97-AF65-F5344CB8AC3E}">
        <p14:creationId xmlns:p14="http://schemas.microsoft.com/office/powerpoint/2010/main" val="212740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Policy iteration algorithm</a:t>
            </a:r>
          </a:p>
        </p:txBody>
      </p:sp>
      <p:sp>
        <p:nvSpPr>
          <p:cNvPr id="3" name="Content Placeholder 2"/>
          <p:cNvSpPr>
            <a:spLocks noGrp="1"/>
          </p:cNvSpPr>
          <p:nvPr>
            <p:ph idx="1"/>
          </p:nvPr>
        </p:nvSpPr>
        <p:spPr/>
        <p:txBody>
          <a:bodyPr/>
          <a:lstStyle/>
          <a:p>
            <a:r>
              <a:rPr lang="en-US" dirty="0"/>
              <a:t>LO1: Describe the policy iteration algorithm to find an optimal policy</a:t>
            </a:r>
          </a:p>
          <a:p>
            <a:r>
              <a:rPr lang="en-US" dirty="0"/>
              <a:t>LO2: Given the model dynamics of a particular state in a RL environment, apply the policy iteration algorithm, to find an optimal policy</a:t>
            </a:r>
          </a:p>
          <a:p>
            <a:r>
              <a:rPr lang="en-US" dirty="0"/>
              <a:t>LO3: Differentiate the RL environments where DP can/cannot be applied.</a:t>
            </a:r>
          </a:p>
          <a:p>
            <a:pPr marL="0" indent="0">
              <a:buNone/>
            </a:pPr>
            <a:endParaRPr lang="en-IN" dirty="0"/>
          </a:p>
        </p:txBody>
      </p:sp>
    </p:spTree>
    <p:extLst>
      <p:ext uri="{BB962C8B-B14F-4D97-AF65-F5344CB8AC3E}">
        <p14:creationId xmlns:p14="http://schemas.microsoft.com/office/powerpoint/2010/main" val="41521125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73224" y="312875"/>
            <a:ext cx="10980576" cy="6255876"/>
          </a:xfrm>
          <a:prstGeom prst="rect">
            <a:avLst/>
          </a:prstGeom>
        </p:spPr>
      </p:pic>
    </p:spTree>
    <p:extLst>
      <p:ext uri="{BB962C8B-B14F-4D97-AF65-F5344CB8AC3E}">
        <p14:creationId xmlns:p14="http://schemas.microsoft.com/office/powerpoint/2010/main" val="24256803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29208" y="312875"/>
            <a:ext cx="11010123" cy="6246545"/>
          </a:xfrm>
          <a:prstGeom prst="rect">
            <a:avLst/>
          </a:prstGeom>
        </p:spPr>
      </p:pic>
    </p:spTree>
    <p:extLst>
      <p:ext uri="{BB962C8B-B14F-4D97-AF65-F5344CB8AC3E}">
        <p14:creationId xmlns:p14="http://schemas.microsoft.com/office/powerpoint/2010/main" val="25389330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06490" y="457427"/>
            <a:ext cx="10478277" cy="5934042"/>
          </a:xfrm>
          <a:prstGeom prst="rect">
            <a:avLst/>
          </a:prstGeom>
        </p:spPr>
      </p:pic>
    </p:spTree>
    <p:extLst>
      <p:ext uri="{BB962C8B-B14F-4D97-AF65-F5344CB8AC3E}">
        <p14:creationId xmlns:p14="http://schemas.microsoft.com/office/powerpoint/2010/main" val="2987753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94523" y="312875"/>
            <a:ext cx="10655560" cy="5490766"/>
          </a:xfrm>
          <a:prstGeom prst="rect">
            <a:avLst/>
          </a:prstGeom>
        </p:spPr>
      </p:pic>
    </p:spTree>
    <p:extLst>
      <p:ext uri="{BB962C8B-B14F-4D97-AF65-F5344CB8AC3E}">
        <p14:creationId xmlns:p14="http://schemas.microsoft.com/office/powerpoint/2010/main" val="40646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idea of RL</a:t>
            </a:r>
          </a:p>
        </p:txBody>
      </p:sp>
      <p:sp>
        <p:nvSpPr>
          <p:cNvPr id="3" name="Content Placeholder 2"/>
          <p:cNvSpPr>
            <a:spLocks noGrp="1"/>
          </p:cNvSpPr>
          <p:nvPr>
            <p:ph idx="1"/>
          </p:nvPr>
        </p:nvSpPr>
        <p:spPr/>
        <p:txBody>
          <a:bodyPr/>
          <a:lstStyle/>
          <a:p>
            <a:r>
              <a:rPr lang="en-US" sz="2000" dirty="0"/>
              <a:t>To understand the working process of the RL, we need to consider two main things:</a:t>
            </a:r>
          </a:p>
          <a:p>
            <a:r>
              <a:rPr lang="en-US" sz="2000" b="1" dirty="0"/>
              <a:t>Environment:</a:t>
            </a:r>
            <a:r>
              <a:rPr lang="en-US" sz="2000" dirty="0"/>
              <a:t> It can be anything such as a room, maze, football ground, etc.</a:t>
            </a:r>
          </a:p>
          <a:p>
            <a:r>
              <a:rPr lang="en-US" sz="2000" b="1" dirty="0"/>
              <a:t>Agent:</a:t>
            </a:r>
            <a:r>
              <a:rPr lang="en-US" sz="2000" dirty="0"/>
              <a:t> An intelligent agent such as AI robot.</a:t>
            </a:r>
          </a:p>
          <a:p>
            <a:r>
              <a:rPr lang="en-US" sz="2000" dirty="0"/>
              <a:t>Let's take an example of a maze environment that the goal of the agent is to explore and find the path to the diamond in few steps.  </a:t>
            </a:r>
          </a:p>
          <a:p>
            <a:r>
              <a:rPr lang="en-US" sz="2000" b="1" dirty="0"/>
              <a:t>States </a:t>
            </a:r>
            <a:r>
              <a:rPr lang="en-US" sz="2000" dirty="0"/>
              <a:t>: S1 to S12, where S6 is a wall, S8 is a </a:t>
            </a:r>
          </a:p>
          <a:p>
            <a:pPr marL="0" indent="0">
              <a:buNone/>
            </a:pPr>
            <a:r>
              <a:rPr lang="en-US" sz="2000" dirty="0"/>
              <a:t>     fire pit and S4 has diamond. </a:t>
            </a:r>
          </a:p>
          <a:p>
            <a:r>
              <a:rPr lang="en-US" sz="2000" b="1" dirty="0"/>
              <a:t>Actions</a:t>
            </a:r>
            <a:r>
              <a:rPr lang="en-US" sz="2000" dirty="0"/>
              <a:t> : move left, right, up and down</a:t>
            </a:r>
          </a:p>
          <a:p>
            <a:pPr marL="0" indent="0">
              <a:buNone/>
            </a:pPr>
            <a:endParaRPr lang="en-US" sz="2000" dirty="0"/>
          </a:p>
          <a:p>
            <a:pPr marL="0" indent="0">
              <a:buNone/>
            </a:pPr>
            <a:endParaRPr lang="en-US" sz="2000" dirty="0"/>
          </a:p>
          <a:p>
            <a:pPr marL="0" indent="0">
              <a:buNone/>
            </a:pPr>
            <a:endParaRPr lang="en-IN" dirty="0"/>
          </a:p>
        </p:txBody>
      </p:sp>
      <p:pic>
        <p:nvPicPr>
          <p:cNvPr id="4" name="Picture 3"/>
          <p:cNvPicPr>
            <a:picLocks noChangeAspect="1"/>
          </p:cNvPicPr>
          <p:nvPr/>
        </p:nvPicPr>
        <p:blipFill>
          <a:blip r:embed="rId2"/>
          <a:stretch>
            <a:fillRect/>
          </a:stretch>
        </p:blipFill>
        <p:spPr>
          <a:xfrm>
            <a:off x="6283101" y="2881998"/>
            <a:ext cx="4869602" cy="3482642"/>
          </a:xfrm>
          <a:prstGeom prst="rect">
            <a:avLst/>
          </a:prstGeom>
        </p:spPr>
      </p:pic>
    </p:spTree>
    <p:extLst>
      <p:ext uri="{BB962C8B-B14F-4D97-AF65-F5344CB8AC3E}">
        <p14:creationId xmlns:p14="http://schemas.microsoft.com/office/powerpoint/2010/main" val="211024955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FF0000"/>
                </a:solidFill>
              </a:rPr>
              <a:t>How to decide the value function is optimal?</a:t>
            </a:r>
          </a:p>
        </p:txBody>
      </p:sp>
      <p:pic>
        <p:nvPicPr>
          <p:cNvPr id="4" name="Content Placeholder 3"/>
          <p:cNvPicPr>
            <a:picLocks noGrp="1" noChangeAspect="1"/>
          </p:cNvPicPr>
          <p:nvPr>
            <p:ph idx="1"/>
          </p:nvPr>
        </p:nvPicPr>
        <p:blipFill>
          <a:blip r:embed="rId2"/>
          <a:stretch>
            <a:fillRect/>
          </a:stretch>
        </p:blipFill>
        <p:spPr>
          <a:xfrm>
            <a:off x="942393" y="1306513"/>
            <a:ext cx="9927770" cy="3879850"/>
          </a:xfrm>
          <a:prstGeom prst="rect">
            <a:avLst/>
          </a:prstGeom>
        </p:spPr>
      </p:pic>
    </p:spTree>
    <p:extLst>
      <p:ext uri="{BB962C8B-B14F-4D97-AF65-F5344CB8AC3E}">
        <p14:creationId xmlns:p14="http://schemas.microsoft.com/office/powerpoint/2010/main" val="29712665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26571" y="312875"/>
            <a:ext cx="11280711" cy="5742692"/>
          </a:xfrm>
          <a:prstGeom prst="rect">
            <a:avLst/>
          </a:prstGeom>
        </p:spPr>
      </p:pic>
    </p:spTree>
    <p:extLst>
      <p:ext uri="{BB962C8B-B14F-4D97-AF65-F5344CB8AC3E}">
        <p14:creationId xmlns:p14="http://schemas.microsoft.com/office/powerpoint/2010/main" val="25747984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 for Policy Iteration..</a:t>
            </a:r>
          </a:p>
        </p:txBody>
      </p:sp>
      <p:sp>
        <p:nvSpPr>
          <p:cNvPr id="3" name="Content Placeholder 2"/>
          <p:cNvSpPr>
            <a:spLocks noGrp="1"/>
          </p:cNvSpPr>
          <p:nvPr>
            <p:ph idx="1"/>
          </p:nvPr>
        </p:nvSpPr>
        <p:spPr/>
        <p:txBody>
          <a:bodyPr/>
          <a:lstStyle/>
          <a:p>
            <a:pPr marL="514350" indent="-514350">
              <a:buAutoNum type="arabicPeriod"/>
            </a:pPr>
            <a:r>
              <a:rPr lang="en-IN" dirty="0"/>
              <a:t>Initialize a random policy</a:t>
            </a:r>
          </a:p>
          <a:p>
            <a:pPr marL="514350" indent="-514350">
              <a:buAutoNum type="arabicPeriod"/>
            </a:pPr>
            <a:r>
              <a:rPr lang="en-IN" dirty="0"/>
              <a:t>Compute a value function iteratively, from this policy</a:t>
            </a:r>
          </a:p>
          <a:p>
            <a:pPr marL="514350" indent="-514350">
              <a:buAutoNum type="arabicPeriod"/>
            </a:pPr>
            <a:r>
              <a:rPr lang="en-IN" dirty="0"/>
              <a:t>Extract a new policy using the value function got from step 2.</a:t>
            </a:r>
          </a:p>
          <a:p>
            <a:pPr marL="514350" indent="-514350">
              <a:buAutoNum type="arabicPeriod"/>
            </a:pPr>
            <a:r>
              <a:rPr lang="en-IN" dirty="0"/>
              <a:t>If the extracted policy is same as the policy used in step 2, then stop; else send the extracted new policy to step 2 and repeat steps 2 to 4.</a:t>
            </a:r>
          </a:p>
        </p:txBody>
      </p:sp>
    </p:spTree>
    <p:extLst>
      <p:ext uri="{BB962C8B-B14F-4D97-AF65-F5344CB8AC3E}">
        <p14:creationId xmlns:p14="http://schemas.microsoft.com/office/powerpoint/2010/main" val="39025416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 example for Policy iteration</a:t>
            </a:r>
          </a:p>
        </p:txBody>
      </p:sp>
      <p:pic>
        <p:nvPicPr>
          <p:cNvPr id="4" name="Content Placeholder 3"/>
          <p:cNvPicPr>
            <a:picLocks noGrp="1" noChangeAspect="1"/>
          </p:cNvPicPr>
          <p:nvPr>
            <p:ph idx="1"/>
          </p:nvPr>
        </p:nvPicPr>
        <p:blipFill>
          <a:blip r:embed="rId2"/>
          <a:stretch>
            <a:fillRect/>
          </a:stretch>
        </p:blipFill>
        <p:spPr>
          <a:xfrm>
            <a:off x="838201" y="1212980"/>
            <a:ext cx="10003970" cy="4124130"/>
          </a:xfrm>
          <a:prstGeom prst="rect">
            <a:avLst/>
          </a:prstGeom>
        </p:spPr>
      </p:pic>
    </p:spTree>
    <p:extLst>
      <p:ext uri="{BB962C8B-B14F-4D97-AF65-F5344CB8AC3E}">
        <p14:creationId xmlns:p14="http://schemas.microsoft.com/office/powerpoint/2010/main" val="8882057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09127" y="312875"/>
            <a:ext cx="10644673" cy="6106586"/>
          </a:xfrm>
          <a:prstGeom prst="rect">
            <a:avLst/>
          </a:prstGeom>
        </p:spPr>
      </p:pic>
    </p:spTree>
    <p:extLst>
      <p:ext uri="{BB962C8B-B14F-4D97-AF65-F5344CB8AC3E}">
        <p14:creationId xmlns:p14="http://schemas.microsoft.com/office/powerpoint/2010/main" val="3818617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54225" y="312875"/>
            <a:ext cx="10087947" cy="3438031"/>
          </a:xfrm>
          <a:prstGeom prst="rect">
            <a:avLst/>
          </a:prstGeom>
        </p:spPr>
      </p:pic>
      <p:pic>
        <p:nvPicPr>
          <p:cNvPr id="5" name="Picture 4"/>
          <p:cNvPicPr>
            <a:picLocks noChangeAspect="1"/>
          </p:cNvPicPr>
          <p:nvPr/>
        </p:nvPicPr>
        <p:blipFill>
          <a:blip r:embed="rId3"/>
          <a:stretch>
            <a:fillRect/>
          </a:stretch>
        </p:blipFill>
        <p:spPr>
          <a:xfrm>
            <a:off x="457200" y="3901806"/>
            <a:ext cx="10711543" cy="2301439"/>
          </a:xfrm>
          <a:prstGeom prst="rect">
            <a:avLst/>
          </a:prstGeom>
        </p:spPr>
      </p:pic>
    </p:spTree>
    <p:extLst>
      <p:ext uri="{BB962C8B-B14F-4D97-AF65-F5344CB8AC3E}">
        <p14:creationId xmlns:p14="http://schemas.microsoft.com/office/powerpoint/2010/main" val="411412004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312874"/>
            <a:ext cx="10515600" cy="4958921"/>
          </a:xfrm>
          <a:prstGeom prst="rect">
            <a:avLst/>
          </a:prstGeom>
        </p:spPr>
      </p:pic>
    </p:spTree>
    <p:extLst>
      <p:ext uri="{BB962C8B-B14F-4D97-AF65-F5344CB8AC3E}">
        <p14:creationId xmlns:p14="http://schemas.microsoft.com/office/powerpoint/2010/main" val="29135735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35132" y="237418"/>
            <a:ext cx="10618668" cy="2650218"/>
          </a:xfrm>
          <a:prstGeom prst="rect">
            <a:avLst/>
          </a:prstGeom>
        </p:spPr>
      </p:pic>
      <p:pic>
        <p:nvPicPr>
          <p:cNvPr id="5" name="Picture 4"/>
          <p:cNvPicPr>
            <a:picLocks noChangeAspect="1"/>
          </p:cNvPicPr>
          <p:nvPr/>
        </p:nvPicPr>
        <p:blipFill>
          <a:blip r:embed="rId3"/>
          <a:stretch>
            <a:fillRect/>
          </a:stretch>
        </p:blipFill>
        <p:spPr>
          <a:xfrm>
            <a:off x="653143" y="2887636"/>
            <a:ext cx="10524929" cy="3970364"/>
          </a:xfrm>
          <a:prstGeom prst="rect">
            <a:avLst/>
          </a:prstGeom>
        </p:spPr>
      </p:pic>
    </p:spTree>
    <p:extLst>
      <p:ext uri="{BB962C8B-B14F-4D97-AF65-F5344CB8AC3E}">
        <p14:creationId xmlns:p14="http://schemas.microsoft.com/office/powerpoint/2010/main" val="8754278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363894" y="420105"/>
            <a:ext cx="11168743" cy="5663454"/>
          </a:xfrm>
          <a:prstGeom prst="rect">
            <a:avLst/>
          </a:prstGeom>
        </p:spPr>
      </p:pic>
    </p:spTree>
    <p:extLst>
      <p:ext uri="{BB962C8B-B14F-4D97-AF65-F5344CB8AC3E}">
        <p14:creationId xmlns:p14="http://schemas.microsoft.com/office/powerpoint/2010/main" val="5368091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199" y="312875"/>
            <a:ext cx="10153261" cy="1450611"/>
          </a:xfrm>
          <a:prstGeom prst="rect">
            <a:avLst/>
          </a:prstGeom>
        </p:spPr>
      </p:pic>
      <p:sp>
        <p:nvSpPr>
          <p:cNvPr id="2" name="Title 1"/>
          <p:cNvSpPr>
            <a:spLocks noGrp="1"/>
          </p:cNvSpPr>
          <p:nvPr>
            <p:ph type="title"/>
          </p:nvPr>
        </p:nvSpPr>
        <p:spPr/>
        <p:txBody>
          <a:bodyPr/>
          <a:lstStyle/>
          <a:p>
            <a:endParaRPr lang="en-IN" dirty="0"/>
          </a:p>
        </p:txBody>
      </p:sp>
      <p:pic>
        <p:nvPicPr>
          <p:cNvPr id="5" name="Content Placeholder 4"/>
          <p:cNvPicPr>
            <a:picLocks noGrp="1" noChangeAspect="1"/>
          </p:cNvPicPr>
          <p:nvPr>
            <p:ph idx="1"/>
          </p:nvPr>
        </p:nvPicPr>
        <p:blipFill>
          <a:blip r:embed="rId3"/>
          <a:stretch>
            <a:fillRect/>
          </a:stretch>
        </p:blipFill>
        <p:spPr>
          <a:xfrm>
            <a:off x="737119" y="1632857"/>
            <a:ext cx="10543592" cy="4982547"/>
          </a:xfrm>
          <a:prstGeom prst="rect">
            <a:avLst/>
          </a:prstGeom>
        </p:spPr>
      </p:pic>
    </p:spTree>
    <p:extLst>
      <p:ext uri="{BB962C8B-B14F-4D97-AF65-F5344CB8AC3E}">
        <p14:creationId xmlns:p14="http://schemas.microsoft.com/office/powerpoint/2010/main" val="223241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typical RL setup</a:t>
            </a:r>
          </a:p>
        </p:txBody>
      </p:sp>
      <p:pic>
        <p:nvPicPr>
          <p:cNvPr id="4" name="Content Placeholder 3"/>
          <p:cNvPicPr>
            <a:picLocks noGrp="1" noChangeAspect="1"/>
          </p:cNvPicPr>
          <p:nvPr>
            <p:ph idx="1"/>
          </p:nvPr>
        </p:nvPicPr>
        <p:blipFill>
          <a:blip r:embed="rId2"/>
          <a:stretch>
            <a:fillRect/>
          </a:stretch>
        </p:blipFill>
        <p:spPr>
          <a:xfrm>
            <a:off x="428293" y="1325413"/>
            <a:ext cx="5216727" cy="3879850"/>
          </a:xfrm>
          <a:prstGeom prst="rect">
            <a:avLst/>
          </a:prstGeom>
        </p:spPr>
      </p:pic>
      <p:sp>
        <p:nvSpPr>
          <p:cNvPr id="5" name="TextBox 4"/>
          <p:cNvSpPr txBox="1"/>
          <p:nvPr/>
        </p:nvSpPr>
        <p:spPr>
          <a:xfrm>
            <a:off x="6372808" y="681135"/>
            <a:ext cx="5486400" cy="5632311"/>
          </a:xfrm>
          <a:prstGeom prst="rect">
            <a:avLst/>
          </a:prstGeom>
          <a:noFill/>
        </p:spPr>
        <p:txBody>
          <a:bodyPr wrap="square" rtlCol="0">
            <a:spAutoFit/>
          </a:bodyPr>
          <a:lstStyle/>
          <a:p>
            <a:pPr marL="285750" indent="-285750">
              <a:buFont typeface="Arial" panose="020B0604020202020204" pitchFamily="34" charset="0"/>
              <a:buChar char="•"/>
            </a:pPr>
            <a:r>
              <a:rPr lang="en-IN" dirty="0"/>
              <a:t>The agent has two components : </a:t>
            </a:r>
            <a:r>
              <a:rPr lang="en-IN" dirty="0">
                <a:solidFill>
                  <a:srgbClr val="FF0000"/>
                </a:solidFill>
              </a:rPr>
              <a:t>policy and the RL algorithm.</a:t>
            </a:r>
          </a:p>
          <a:p>
            <a:pPr marL="285750" indent="-285750">
              <a:buFont typeface="Arial" panose="020B0604020202020204" pitchFamily="34" charset="0"/>
              <a:buChar char="•"/>
            </a:pPr>
            <a:r>
              <a:rPr lang="en-IN" b="1" dirty="0">
                <a:solidFill>
                  <a:srgbClr val="FF0000"/>
                </a:solidFill>
              </a:rPr>
              <a:t>Policy : </a:t>
            </a:r>
          </a:p>
          <a:p>
            <a:pPr marL="742950" lvl="1" indent="-285750">
              <a:buFont typeface="Arial" panose="020B0604020202020204" pitchFamily="34" charset="0"/>
              <a:buChar char="•"/>
            </a:pPr>
            <a:r>
              <a:rPr lang="en-US" dirty="0"/>
              <a:t>It is a mapping from the current environment’s observation to a probability distribution of the actions to be taken. </a:t>
            </a:r>
          </a:p>
          <a:p>
            <a:pPr marL="742950" lvl="1" indent="-285750">
              <a:buFont typeface="Arial" panose="020B0604020202020204" pitchFamily="34" charset="0"/>
              <a:buChar char="•"/>
            </a:pPr>
            <a:r>
              <a:rPr lang="en-US" dirty="0"/>
              <a:t>Within an agent, the policy is implemented by a function </a:t>
            </a:r>
            <a:r>
              <a:rPr lang="en-US" dirty="0" err="1"/>
              <a:t>approximator</a:t>
            </a:r>
            <a:r>
              <a:rPr lang="en-US" dirty="0"/>
              <a:t> with tunable parameters and a specific approximation model, such as a deep neural network.</a:t>
            </a:r>
          </a:p>
          <a:p>
            <a:pPr marL="285750" indent="-285750">
              <a:buFont typeface="Arial" panose="020B0604020202020204" pitchFamily="34" charset="0"/>
              <a:buChar char="•"/>
            </a:pPr>
            <a:r>
              <a:rPr lang="en-US" b="1" dirty="0">
                <a:solidFill>
                  <a:srgbClr val="FF0000"/>
                </a:solidFill>
              </a:rPr>
              <a:t>RL algorithm:</a:t>
            </a:r>
          </a:p>
          <a:p>
            <a:pPr marL="742950" lvl="1" indent="-285750">
              <a:buFont typeface="Arial" panose="020B0604020202020204" pitchFamily="34" charset="0"/>
              <a:buChar char="•"/>
            </a:pPr>
            <a:r>
              <a:rPr lang="en-US" dirty="0"/>
              <a:t>The learning algorithm continuously updates the policy parameters based on the actions, observations, and rewards. </a:t>
            </a:r>
          </a:p>
          <a:p>
            <a:pPr marL="742950" lvl="1" indent="-285750">
              <a:buFont typeface="Arial" panose="020B0604020202020204" pitchFamily="34" charset="0"/>
              <a:buChar char="•"/>
            </a:pPr>
            <a:r>
              <a:rPr lang="en-US" dirty="0"/>
              <a:t>The goal of the learning algorithm is to find an optimal policy that maximizes the expected cumulative long-term reward received during the task.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847279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401217" y="312875"/>
            <a:ext cx="10832840" cy="6069264"/>
          </a:xfrm>
          <a:prstGeom prst="rect">
            <a:avLst/>
          </a:prstGeom>
        </p:spPr>
      </p:pic>
    </p:spTree>
    <p:extLst>
      <p:ext uri="{BB962C8B-B14F-4D97-AF65-F5344CB8AC3E}">
        <p14:creationId xmlns:p14="http://schemas.microsoft.com/office/powerpoint/2010/main" val="29080350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121438"/>
            <a:ext cx="10283890" cy="2293819"/>
          </a:xfrm>
          <a:prstGeom prst="rect">
            <a:avLst/>
          </a:prstGeom>
        </p:spPr>
      </p:pic>
      <p:pic>
        <p:nvPicPr>
          <p:cNvPr id="5" name="Picture 4"/>
          <p:cNvPicPr>
            <a:picLocks noChangeAspect="1"/>
          </p:cNvPicPr>
          <p:nvPr/>
        </p:nvPicPr>
        <p:blipFill>
          <a:blip r:embed="rId3"/>
          <a:stretch>
            <a:fillRect/>
          </a:stretch>
        </p:blipFill>
        <p:spPr>
          <a:xfrm>
            <a:off x="746450" y="2606695"/>
            <a:ext cx="10607350" cy="3769524"/>
          </a:xfrm>
          <a:prstGeom prst="rect">
            <a:avLst/>
          </a:prstGeom>
        </p:spPr>
      </p:pic>
    </p:spTree>
    <p:extLst>
      <p:ext uri="{BB962C8B-B14F-4D97-AF65-F5344CB8AC3E}">
        <p14:creationId xmlns:p14="http://schemas.microsoft.com/office/powerpoint/2010/main" val="18235919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727788" y="382782"/>
            <a:ext cx="10403631" cy="5047633"/>
          </a:xfrm>
          <a:prstGeom prst="rect">
            <a:avLst/>
          </a:prstGeom>
        </p:spPr>
      </p:pic>
    </p:spTree>
    <p:extLst>
      <p:ext uri="{BB962C8B-B14F-4D97-AF65-F5344CB8AC3E}">
        <p14:creationId xmlns:p14="http://schemas.microsoft.com/office/powerpoint/2010/main" val="29218005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671804" y="224162"/>
            <a:ext cx="10254343" cy="5747430"/>
          </a:xfrm>
          <a:prstGeom prst="rect">
            <a:avLst/>
          </a:prstGeom>
        </p:spPr>
      </p:pic>
    </p:spTree>
    <p:extLst>
      <p:ext uri="{BB962C8B-B14F-4D97-AF65-F5344CB8AC3E}">
        <p14:creationId xmlns:p14="http://schemas.microsoft.com/office/powerpoint/2010/main" val="39379826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0" y="457428"/>
            <a:ext cx="10050624" cy="3879850"/>
          </a:xfrm>
          <a:prstGeom prst="rect">
            <a:avLst/>
          </a:prstGeom>
        </p:spPr>
      </p:pic>
    </p:spTree>
    <p:extLst>
      <p:ext uri="{BB962C8B-B14F-4D97-AF65-F5344CB8AC3E}">
        <p14:creationId xmlns:p14="http://schemas.microsoft.com/office/powerpoint/2010/main" val="12681307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87829" y="312874"/>
            <a:ext cx="10765971" cy="6031941"/>
          </a:xfrm>
          <a:prstGeom prst="rect">
            <a:avLst/>
          </a:prstGeom>
        </p:spPr>
      </p:pic>
    </p:spTree>
    <p:extLst>
      <p:ext uri="{BB962C8B-B14F-4D97-AF65-F5344CB8AC3E}">
        <p14:creationId xmlns:p14="http://schemas.microsoft.com/office/powerpoint/2010/main" val="3292174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838201" y="312874"/>
            <a:ext cx="9957318" cy="4212473"/>
          </a:xfrm>
          <a:prstGeom prst="rect">
            <a:avLst/>
          </a:prstGeom>
        </p:spPr>
      </p:pic>
      <p:pic>
        <p:nvPicPr>
          <p:cNvPr id="5" name="Content Placeholder 3"/>
          <p:cNvPicPr>
            <a:picLocks noChangeAspect="1"/>
          </p:cNvPicPr>
          <p:nvPr/>
        </p:nvPicPr>
        <p:blipFill>
          <a:blip r:embed="rId3"/>
          <a:stretch>
            <a:fillRect/>
          </a:stretch>
        </p:blipFill>
        <p:spPr bwMode="auto">
          <a:xfrm>
            <a:off x="1309657" y="4602272"/>
            <a:ext cx="9037992" cy="1356478"/>
          </a:xfrm>
          <a:prstGeom prst="rect">
            <a:avLst/>
          </a:prstGeom>
          <a:noFill/>
          <a:ln w="9525">
            <a:noFill/>
            <a:miter lim="800000"/>
            <a:headEnd/>
            <a:tailEnd/>
          </a:ln>
        </p:spPr>
      </p:pic>
    </p:spTree>
    <p:extLst>
      <p:ext uri="{BB962C8B-B14F-4D97-AF65-F5344CB8AC3E}">
        <p14:creationId xmlns:p14="http://schemas.microsoft.com/office/powerpoint/2010/main" val="29474379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a:stretch>
            <a:fillRect/>
          </a:stretch>
        </p:blipFill>
        <p:spPr>
          <a:xfrm>
            <a:off x="838201" y="312875"/>
            <a:ext cx="10601130" cy="5220178"/>
          </a:xfrm>
          <a:prstGeom prst="rect">
            <a:avLst/>
          </a:prstGeom>
        </p:spPr>
      </p:pic>
    </p:spTree>
    <p:extLst>
      <p:ext uri="{BB962C8B-B14F-4D97-AF65-F5344CB8AC3E}">
        <p14:creationId xmlns:p14="http://schemas.microsoft.com/office/powerpoint/2010/main" val="21659763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 of Value-iteration algorithm</a:t>
            </a:r>
          </a:p>
        </p:txBody>
      </p:sp>
      <p:pic>
        <p:nvPicPr>
          <p:cNvPr id="4" name="Content Placeholder 3"/>
          <p:cNvPicPr>
            <a:picLocks noGrp="1" noChangeAspect="1"/>
          </p:cNvPicPr>
          <p:nvPr>
            <p:ph idx="1"/>
          </p:nvPr>
        </p:nvPicPr>
        <p:blipFill>
          <a:blip r:embed="rId2"/>
          <a:stretch>
            <a:fillRect/>
          </a:stretch>
        </p:blipFill>
        <p:spPr>
          <a:xfrm>
            <a:off x="1726163" y="1425100"/>
            <a:ext cx="9041364" cy="3642676"/>
          </a:xfrm>
          <a:prstGeom prst="rect">
            <a:avLst/>
          </a:prstGeom>
        </p:spPr>
      </p:pic>
    </p:spTree>
    <p:extLst>
      <p:ext uri="{BB962C8B-B14F-4D97-AF65-F5344CB8AC3E}">
        <p14:creationId xmlns:p14="http://schemas.microsoft.com/office/powerpoint/2010/main" val="131708738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Summary of Policy-iteration algorithm</a:t>
            </a:r>
          </a:p>
        </p:txBody>
      </p:sp>
      <p:pic>
        <p:nvPicPr>
          <p:cNvPr id="4" name="Content Placeholder 3"/>
          <p:cNvPicPr>
            <a:picLocks noGrp="1" noChangeAspect="1"/>
          </p:cNvPicPr>
          <p:nvPr>
            <p:ph idx="1"/>
          </p:nvPr>
        </p:nvPicPr>
        <p:blipFill>
          <a:blip r:embed="rId2"/>
          <a:stretch>
            <a:fillRect/>
          </a:stretch>
        </p:blipFill>
        <p:spPr>
          <a:xfrm>
            <a:off x="1026367" y="1231641"/>
            <a:ext cx="10030409" cy="4693298"/>
          </a:xfrm>
          <a:prstGeom prst="rect">
            <a:avLst/>
          </a:prstGeom>
        </p:spPr>
      </p:pic>
    </p:spTree>
    <p:extLst>
      <p:ext uri="{BB962C8B-B14F-4D97-AF65-F5344CB8AC3E}">
        <p14:creationId xmlns:p14="http://schemas.microsoft.com/office/powerpoint/2010/main" val="302088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RL differs from other ML paradigms?</a:t>
            </a:r>
          </a:p>
        </p:txBody>
      </p:sp>
      <p:sp>
        <p:nvSpPr>
          <p:cNvPr id="3" name="Content Placeholder 2"/>
          <p:cNvSpPr>
            <a:spLocks noGrp="1"/>
          </p:cNvSpPr>
          <p:nvPr>
            <p:ph idx="1"/>
          </p:nvPr>
        </p:nvSpPr>
        <p:spPr>
          <a:xfrm>
            <a:off x="838200" y="1145244"/>
            <a:ext cx="8336280" cy="4889795"/>
          </a:xfrm>
        </p:spPr>
        <p:txBody>
          <a:bodyPr/>
          <a:lstStyle/>
          <a:p>
            <a:pPr marL="0" indent="0">
              <a:buNone/>
            </a:pPr>
            <a:r>
              <a:rPr lang="en-IN" b="1" dirty="0"/>
              <a:t>Task : train a dog to catch a ball          </a:t>
            </a:r>
          </a:p>
          <a:p>
            <a:r>
              <a:rPr lang="en-IN" b="1" dirty="0">
                <a:solidFill>
                  <a:srgbClr val="FF0000"/>
                </a:solidFill>
              </a:rPr>
              <a:t>Difference between RL and Supervised learning</a:t>
            </a:r>
            <a:r>
              <a:rPr lang="en-IN" dirty="0"/>
              <a:t>:</a:t>
            </a:r>
          </a:p>
          <a:p>
            <a:r>
              <a:rPr lang="en-IN" dirty="0"/>
              <a:t>Supervised learning, we train the dog explicitly</a:t>
            </a:r>
          </a:p>
          <a:p>
            <a:pPr marL="0" indent="0">
              <a:buNone/>
            </a:pPr>
            <a:r>
              <a:rPr lang="en-IN" dirty="0"/>
              <a:t> with training data : turn left, go right, move forward seven steps, catch the ball and so on.</a:t>
            </a:r>
          </a:p>
          <a:p>
            <a:r>
              <a:rPr lang="en-IN" dirty="0"/>
              <a:t>In RL, we simply throw the ball, every time the dog catches the ball, we give it a cookie(reward). </a:t>
            </a:r>
          </a:p>
          <a:p>
            <a:r>
              <a:rPr lang="en-IN" dirty="0"/>
              <a:t>So the dog will learn to catch the ball while trying to maximize the cookies(rewards) it can get.</a:t>
            </a:r>
          </a:p>
          <a:p>
            <a:endParaRPr lang="en-IN" dirty="0"/>
          </a:p>
        </p:txBody>
      </p:sp>
      <p:pic>
        <p:nvPicPr>
          <p:cNvPr id="3074" name="Picture 2" descr="How to Train Your Dog to Catch a Ball | Wa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54440" y="1251925"/>
            <a:ext cx="3048000" cy="478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08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RL differs from other ML paradigms?</a:t>
            </a:r>
          </a:p>
        </p:txBody>
      </p:sp>
      <p:sp>
        <p:nvSpPr>
          <p:cNvPr id="3" name="Content Placeholder 2"/>
          <p:cNvSpPr>
            <a:spLocks noGrp="1"/>
          </p:cNvSpPr>
          <p:nvPr>
            <p:ph idx="1"/>
          </p:nvPr>
        </p:nvSpPr>
        <p:spPr>
          <a:xfrm>
            <a:off x="838200" y="1145244"/>
            <a:ext cx="11247120" cy="4889795"/>
          </a:xfrm>
        </p:spPr>
        <p:txBody>
          <a:bodyPr/>
          <a:lstStyle/>
          <a:p>
            <a:r>
              <a:rPr lang="en-IN" sz="2400" b="1" dirty="0">
                <a:solidFill>
                  <a:srgbClr val="FF0000"/>
                </a:solidFill>
              </a:rPr>
              <a:t>Difference between RL and unsupervised learning?</a:t>
            </a:r>
          </a:p>
          <a:p>
            <a:r>
              <a:rPr lang="en-IN" sz="2400" b="1" dirty="0"/>
              <a:t>Task : Movie recommendation system- </a:t>
            </a:r>
            <a:r>
              <a:rPr lang="en-IN" sz="2400" dirty="0"/>
              <a:t>recommend a new movie to the user</a:t>
            </a:r>
          </a:p>
          <a:p>
            <a:r>
              <a:rPr lang="en-IN" sz="2400" dirty="0"/>
              <a:t>Unsupervised learning: the model will recommend a new movie based on the similar movies the user has viewed before.</a:t>
            </a:r>
          </a:p>
          <a:p>
            <a:r>
              <a:rPr lang="en-IN" sz="2400" dirty="0"/>
              <a:t>In RL, each time the user watches a movie, the agent receives feedback from the user. </a:t>
            </a:r>
          </a:p>
          <a:p>
            <a:r>
              <a:rPr lang="en-IN" sz="2400" dirty="0"/>
              <a:t>Feedbacks are rewards(ratings given by the user to this movie, time spent watching the movie, </a:t>
            </a:r>
            <a:r>
              <a:rPr lang="en-IN" sz="2400" dirty="0" err="1"/>
              <a:t>etc</a:t>
            </a:r>
            <a:r>
              <a:rPr lang="en-IN" sz="2400" dirty="0"/>
              <a:t>). </a:t>
            </a:r>
          </a:p>
          <a:p>
            <a:r>
              <a:rPr lang="en-IN" sz="2400" dirty="0"/>
              <a:t>Based on these rewards, the RL agent will understand the movie preference of the user, then suggests new movies accordingly. </a:t>
            </a:r>
          </a:p>
        </p:txBody>
      </p:sp>
    </p:spTree>
    <p:extLst>
      <p:ext uri="{BB962C8B-B14F-4D97-AF65-F5344CB8AC3E}">
        <p14:creationId xmlns:p14="http://schemas.microsoft.com/office/powerpoint/2010/main" val="4243137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How RL differs from other ML paradigms?</a:t>
            </a:r>
          </a:p>
        </p:txBody>
      </p:sp>
      <p:sp>
        <p:nvSpPr>
          <p:cNvPr id="3" name="Content Placeholder 2"/>
          <p:cNvSpPr>
            <a:spLocks noGrp="1"/>
          </p:cNvSpPr>
          <p:nvPr>
            <p:ph idx="1"/>
          </p:nvPr>
        </p:nvSpPr>
        <p:spPr/>
        <p:txBody>
          <a:bodyPr/>
          <a:lstStyle/>
          <a:p>
            <a:r>
              <a:rPr lang="en-IN" dirty="0"/>
              <a:t>Hence, the supervised and unsupervised the models learn from the training data set. </a:t>
            </a:r>
          </a:p>
          <a:p>
            <a:r>
              <a:rPr lang="en-IN" dirty="0"/>
              <a:t>In RL, the agent learns by continuously interacting with the environment. </a:t>
            </a:r>
          </a:p>
          <a:p>
            <a:r>
              <a:rPr lang="en-IN" dirty="0"/>
              <a:t>Hence entire RL is about the interaction between the agent and the environment. </a:t>
            </a:r>
          </a:p>
        </p:txBody>
      </p:sp>
    </p:spTree>
    <p:extLst>
      <p:ext uri="{BB962C8B-B14F-4D97-AF65-F5344CB8AC3E}">
        <p14:creationId xmlns:p14="http://schemas.microsoft.com/office/powerpoint/2010/main" val="647002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typical RL algorithm</a:t>
            </a:r>
          </a:p>
        </p:txBody>
      </p:sp>
      <p:sp>
        <p:nvSpPr>
          <p:cNvPr id="3" name="Content Placeholder 2"/>
          <p:cNvSpPr>
            <a:spLocks noGrp="1"/>
          </p:cNvSpPr>
          <p:nvPr>
            <p:ph idx="1"/>
          </p:nvPr>
        </p:nvSpPr>
        <p:spPr>
          <a:xfrm>
            <a:off x="838200" y="1145246"/>
            <a:ext cx="10515600" cy="4040710"/>
          </a:xfrm>
        </p:spPr>
        <p:txBody>
          <a:bodyPr/>
          <a:lstStyle/>
          <a:p>
            <a:r>
              <a:rPr lang="en-IN" sz="2000" dirty="0"/>
              <a:t>The steps involved in a typical RL algorithm are:</a:t>
            </a:r>
          </a:p>
          <a:p>
            <a:pPr marL="514350" indent="-514350">
              <a:buAutoNum type="arabicPeriod"/>
            </a:pPr>
            <a:r>
              <a:rPr lang="en-US" sz="2000" dirty="0"/>
              <a:t>First, the agent interacts with the environment by performing an action. </a:t>
            </a:r>
          </a:p>
          <a:p>
            <a:pPr marL="514350" indent="-514350">
              <a:buAutoNum type="arabicPeriod"/>
            </a:pPr>
            <a:r>
              <a:rPr lang="en-US" sz="2000" dirty="0"/>
              <a:t>By performing an action, the agent moves from one state to another. </a:t>
            </a:r>
          </a:p>
          <a:p>
            <a:pPr marL="514350" indent="-514350">
              <a:buAutoNum type="arabicPeriod"/>
            </a:pPr>
            <a:r>
              <a:rPr lang="en-US" sz="2000" dirty="0"/>
              <a:t>Then the agent will receive a reward based on the action it performed. </a:t>
            </a:r>
          </a:p>
          <a:p>
            <a:pPr marL="514350" indent="-514350">
              <a:buAutoNum type="arabicPeriod"/>
            </a:pPr>
            <a:r>
              <a:rPr lang="en-US" sz="2000" dirty="0"/>
              <a:t>Based on the reward, the agent will understand whether the action is good or bad. </a:t>
            </a:r>
          </a:p>
          <a:p>
            <a:pPr marL="514350" indent="-514350">
              <a:buAutoNum type="arabicPeriod"/>
            </a:pPr>
            <a:r>
              <a:rPr lang="en-US" sz="2000" dirty="0"/>
              <a:t>If the action was good, that is, if the agent received a positive reward, then the agent will prefer performing that action, else the agent will try performing other actions in search of a positive reward.</a:t>
            </a:r>
          </a:p>
          <a:p>
            <a:pPr marL="0" indent="0">
              <a:buNone/>
            </a:pPr>
            <a:r>
              <a:rPr lang="en-US" sz="2000" dirty="0"/>
              <a:t>The goal of the agent is to maximize the reward it gets. If the agent receives a good reward, then it means it has performed a good action. If the agent performs a good action, then it implies that it can win the game. Thus, the agent learns to win the game by maximizing the reward</a:t>
            </a:r>
            <a:endParaRPr lang="en-IN" sz="2000" dirty="0"/>
          </a:p>
        </p:txBody>
      </p:sp>
    </p:spTree>
    <p:extLst>
      <p:ext uri="{BB962C8B-B14F-4D97-AF65-F5344CB8AC3E}">
        <p14:creationId xmlns:p14="http://schemas.microsoft.com/office/powerpoint/2010/main" val="3195375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 in the grid world environment</a:t>
            </a:r>
          </a:p>
        </p:txBody>
      </p:sp>
      <p:pic>
        <p:nvPicPr>
          <p:cNvPr id="4" name="Content Placeholder 3"/>
          <p:cNvPicPr>
            <a:picLocks noGrp="1" noChangeAspect="1"/>
          </p:cNvPicPr>
          <p:nvPr>
            <p:ph idx="1"/>
          </p:nvPr>
        </p:nvPicPr>
        <p:blipFill>
          <a:blip r:embed="rId2"/>
          <a:stretch>
            <a:fillRect/>
          </a:stretch>
        </p:blipFill>
        <p:spPr>
          <a:xfrm>
            <a:off x="838200" y="1426310"/>
            <a:ext cx="3024673" cy="3350963"/>
          </a:xfrm>
          <a:prstGeom prst="rect">
            <a:avLst/>
          </a:prstGeom>
        </p:spPr>
      </p:pic>
      <p:sp>
        <p:nvSpPr>
          <p:cNvPr id="5" name="TextBox 4"/>
          <p:cNvSpPr txBox="1"/>
          <p:nvPr/>
        </p:nvSpPr>
        <p:spPr>
          <a:xfrm>
            <a:off x="4702629" y="979714"/>
            <a:ext cx="6727371" cy="4985980"/>
          </a:xfrm>
          <a:prstGeom prst="rect">
            <a:avLst/>
          </a:prstGeom>
          <a:noFill/>
        </p:spPr>
        <p:txBody>
          <a:bodyPr wrap="square" rtlCol="0">
            <a:spAutoFit/>
          </a:bodyPr>
          <a:lstStyle/>
          <a:p>
            <a:pPr marL="285750" indent="-285750">
              <a:buFont typeface="Arial" panose="020B0604020202020204" pitchFamily="34" charset="0"/>
              <a:buChar char="•"/>
            </a:pPr>
            <a:r>
              <a:rPr lang="en-IN" sz="2000" b="1" dirty="0"/>
              <a:t>Environment</a:t>
            </a:r>
            <a:r>
              <a:rPr lang="en-IN" sz="2000" dirty="0"/>
              <a:t> : Grid World environment</a:t>
            </a:r>
          </a:p>
          <a:p>
            <a:pPr marL="285750" indent="-285750">
              <a:buFont typeface="Arial" panose="020B0604020202020204" pitchFamily="34" charset="0"/>
              <a:buChar char="•"/>
            </a:pPr>
            <a:r>
              <a:rPr lang="en-IN" sz="2000" b="1" dirty="0"/>
              <a:t>States</a:t>
            </a:r>
            <a:r>
              <a:rPr lang="en-IN" sz="2000" dirty="0"/>
              <a:t> : A,B,C,D,E,F,G,H and I.  Shaded states are hole states. </a:t>
            </a:r>
          </a:p>
          <a:p>
            <a:pPr marL="285750" indent="-285750">
              <a:buFont typeface="Arial" panose="020B0604020202020204" pitchFamily="34" charset="0"/>
              <a:buChar char="•"/>
            </a:pPr>
            <a:r>
              <a:rPr lang="en-IN" sz="2000" b="1" dirty="0"/>
              <a:t>Goal of the agent </a:t>
            </a:r>
            <a:r>
              <a:rPr lang="en-IN" sz="2000" dirty="0"/>
              <a:t>: reach state I from state A.</a:t>
            </a:r>
          </a:p>
          <a:p>
            <a:pPr marL="285750" indent="-285750">
              <a:buFont typeface="Arial" panose="020B0604020202020204" pitchFamily="34" charset="0"/>
              <a:buChar char="•"/>
            </a:pPr>
            <a:r>
              <a:rPr lang="en-IN" sz="2000" b="1" dirty="0"/>
              <a:t>Actions</a:t>
            </a:r>
            <a:r>
              <a:rPr lang="en-IN" sz="2000" dirty="0"/>
              <a:t> : move up, down, left and right.</a:t>
            </a:r>
          </a:p>
          <a:p>
            <a:pPr marL="285750" indent="-285750">
              <a:buFont typeface="Arial" panose="020B0604020202020204" pitchFamily="34" charset="0"/>
              <a:buChar char="•"/>
            </a:pPr>
            <a:r>
              <a:rPr lang="en-IN" sz="2000" dirty="0"/>
              <a:t>Every time the agent reaches one of the shaded states it receives a </a:t>
            </a:r>
            <a:r>
              <a:rPr lang="en-IN" sz="2000" b="1" dirty="0"/>
              <a:t>negative reward</a:t>
            </a:r>
            <a:r>
              <a:rPr lang="en-IN" sz="2000" dirty="0"/>
              <a:t>(-1). </a:t>
            </a:r>
          </a:p>
          <a:p>
            <a:pPr marL="285750" indent="-285750">
              <a:buFont typeface="Arial" panose="020B0604020202020204" pitchFamily="34" charset="0"/>
              <a:buChar char="•"/>
            </a:pPr>
            <a:r>
              <a:rPr lang="en-IN" sz="2000" dirty="0"/>
              <a:t>Every time the agent reaches one of the unshaded states it receives a </a:t>
            </a:r>
            <a:r>
              <a:rPr lang="en-IN" sz="2000" b="1" dirty="0"/>
              <a:t>positive reward</a:t>
            </a:r>
            <a:r>
              <a:rPr lang="en-IN" sz="2000" dirty="0"/>
              <a:t>(+1). </a:t>
            </a:r>
          </a:p>
          <a:p>
            <a:pPr marL="285750" indent="-285750">
              <a:buFont typeface="Arial" panose="020B0604020202020204" pitchFamily="34" charset="0"/>
              <a:buChar char="•"/>
            </a:pPr>
            <a:r>
              <a:rPr lang="en-IN" sz="2000" dirty="0"/>
              <a:t>First time when the agent interacts with the </a:t>
            </a:r>
            <a:r>
              <a:rPr lang="en-IN" sz="2000" dirty="0" err="1"/>
              <a:t>envt</a:t>
            </a:r>
            <a:r>
              <a:rPr lang="en-IN" sz="2000" dirty="0"/>
              <a:t> (first iteration),  it performs a random action in each state, and mostly ends up with negative rewards. </a:t>
            </a:r>
          </a:p>
          <a:p>
            <a:pPr marL="285750" indent="-285750">
              <a:buFont typeface="Arial" panose="020B0604020202020204" pitchFamily="34" charset="0"/>
              <a:buChar char="•"/>
            </a:pPr>
            <a:r>
              <a:rPr lang="en-IN" sz="2000" dirty="0"/>
              <a:t>But, over a series of iterations, it learns to perform the correct action in each state, based on the rewards it has obtained in that state in the previous iterations and hence reaches the goal. </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18283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997527" y="312738"/>
            <a:ext cx="9041823" cy="425450"/>
          </a:xfrm>
        </p:spPr>
        <p:txBody>
          <a:bodyPr/>
          <a:lstStyle/>
          <a:p>
            <a:r>
              <a:rPr lang="en-US" altLang="en-US" dirty="0"/>
              <a:t>Module 1 : Introduction to RL</a:t>
            </a:r>
          </a:p>
        </p:txBody>
      </p:sp>
      <p:sp>
        <p:nvSpPr>
          <p:cNvPr id="15363" name="Rectangle 3"/>
          <p:cNvSpPr>
            <a:spLocks noGrp="1" noChangeArrowheads="1"/>
          </p:cNvSpPr>
          <p:nvPr>
            <p:ph type="body" idx="1"/>
          </p:nvPr>
        </p:nvSpPr>
        <p:spPr>
          <a:xfrm>
            <a:off x="711199" y="815976"/>
            <a:ext cx="10289309" cy="5203825"/>
          </a:xfrm>
        </p:spPr>
        <p:txBody>
          <a:bodyPr/>
          <a:lstStyle/>
          <a:p>
            <a:pPr lvl="2">
              <a:buFont typeface="Wingdings" panose="05000000000000000000" pitchFamily="2" charset="2"/>
              <a:buNone/>
              <a:defRPr/>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728E8C-7FF8-4116-8673-067FD4508B1E}" type="slidenum">
              <a:rPr kumimoji="0" lang="en-US" altLang="en-US" sz="1400" b="1" i="0" u="none" strike="noStrike" kern="1200" cap="none" spc="0" normalizeH="0" baseline="0" noProof="0" smtClean="0">
                <a:ln>
                  <a:noFill/>
                </a:ln>
                <a:solidFill>
                  <a:srgbClr val="FFFFFF"/>
                </a:solidFill>
                <a:effectLst/>
                <a:uLnTx/>
                <a:uFillTx/>
                <a:latin typeface="Times New Roman" pitchFamily="18" charset="0"/>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altLang="en-US" sz="1400" b="1" i="0" u="none" strike="noStrike" kern="1200" cap="none" spc="0" normalizeH="0" baseline="0" noProof="0">
              <a:ln>
                <a:noFill/>
              </a:ln>
              <a:solidFill>
                <a:srgbClr val="FFFFFF"/>
              </a:solidFill>
              <a:effectLst/>
              <a:uLnTx/>
              <a:uFillTx/>
              <a:latin typeface="Times New Roman" pitchFamily="18" charset="0"/>
              <a:ea typeface="+mn-ea"/>
              <a:cs typeface="Arial"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87455770"/>
              </p:ext>
            </p:extLst>
          </p:nvPr>
        </p:nvGraphicFramePr>
        <p:xfrm>
          <a:off x="838200" y="914400"/>
          <a:ext cx="10078616" cy="3825551"/>
        </p:xfrm>
        <a:graphic>
          <a:graphicData uri="http://schemas.openxmlformats.org/drawingml/2006/table">
            <a:tbl>
              <a:tblPr>
                <a:tableStyleId>{5C22544A-7EE6-4342-B048-85BDC9FD1C3A}</a:tableStyleId>
              </a:tblPr>
              <a:tblGrid>
                <a:gridCol w="10078616">
                  <a:extLst>
                    <a:ext uri="{9D8B030D-6E8A-4147-A177-3AD203B41FA5}">
                      <a16:colId xmlns:a16="http://schemas.microsoft.com/office/drawing/2014/main" val="509266243"/>
                    </a:ext>
                  </a:extLst>
                </a:gridCol>
              </a:tblGrid>
              <a:tr h="3825551">
                <a:tc>
                  <a:txBody>
                    <a:bodyPr/>
                    <a:lstStyle/>
                    <a:p>
                      <a:pPr algn="l">
                        <a:lnSpc>
                          <a:spcPct val="115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solidFill>
                            <a:srgbClr val="FF0000"/>
                          </a:solidFill>
                          <a:effectLst/>
                        </a:rPr>
                        <a:t>Topics</a:t>
                      </a:r>
                      <a:r>
                        <a:rPr lang="en-US" sz="2400" dirty="0">
                          <a:effectLst/>
                        </a:rPr>
                        <a:t> :  Elements of RL</a:t>
                      </a:r>
                      <a:r>
                        <a:rPr lang="en-US" sz="2400" baseline="0" dirty="0">
                          <a:effectLst/>
                        </a:rPr>
                        <a:t> - </a:t>
                      </a:r>
                      <a:r>
                        <a:rPr lang="en-US" sz="2400" dirty="0">
                          <a:effectLst/>
                        </a:rPr>
                        <a:t>Agent, environment Interface, Goals and rewards, RL platforms, Applications of RL,   Markov decision process (MDP), RL environment as a MDP, Maths essentials of RL, Policy and its types, episodic and continuous tasks, return and discount factor, fundamental functions of RL – value and Q functions, model-based and model-free learning,  types of RL environments, Solving MDP using Bellman Equation, Algorithms for optimal policy using  Dynamic Programming -Value iteration and policy iteration, Example :  Frozen Lake problem, Limitations and Scope.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114300" marR="114300" marT="0" marB="0"/>
                </a:tc>
                <a:extLst>
                  <a:ext uri="{0D108BD9-81ED-4DB2-BD59-A6C34878D82A}">
                    <a16:rowId xmlns:a16="http://schemas.microsoft.com/office/drawing/2014/main" val="31837037"/>
                  </a:ext>
                </a:extLst>
              </a:tr>
            </a:tbl>
          </a:graphicData>
        </a:graphic>
      </p:graphicFrame>
    </p:spTree>
    <p:extLst>
      <p:ext uri="{BB962C8B-B14F-4D97-AF65-F5344CB8AC3E}">
        <p14:creationId xmlns:p14="http://schemas.microsoft.com/office/powerpoint/2010/main" val="1755796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 in the Grid World Environment</a:t>
            </a:r>
          </a:p>
        </p:txBody>
      </p:sp>
      <p:sp>
        <p:nvSpPr>
          <p:cNvPr id="3" name="Content Placeholder 2"/>
          <p:cNvSpPr>
            <a:spLocks noGrp="1"/>
          </p:cNvSpPr>
          <p:nvPr>
            <p:ph idx="1"/>
          </p:nvPr>
        </p:nvSpPr>
        <p:spPr/>
        <p:txBody>
          <a:bodyPr/>
          <a:lstStyle/>
          <a:p>
            <a:r>
              <a:rPr lang="en-IN" dirty="0"/>
              <a:t>Iteration 1: </a:t>
            </a:r>
          </a:p>
          <a:p>
            <a:pPr marL="0" indent="0">
              <a:buNone/>
            </a:pPr>
            <a:endParaRPr lang="en-IN" dirty="0"/>
          </a:p>
        </p:txBody>
      </p:sp>
      <p:pic>
        <p:nvPicPr>
          <p:cNvPr id="4" name="Picture 3"/>
          <p:cNvPicPr>
            <a:picLocks noChangeAspect="1"/>
          </p:cNvPicPr>
          <p:nvPr/>
        </p:nvPicPr>
        <p:blipFill>
          <a:blip r:embed="rId2"/>
          <a:stretch>
            <a:fillRect/>
          </a:stretch>
        </p:blipFill>
        <p:spPr>
          <a:xfrm>
            <a:off x="4133461" y="1744834"/>
            <a:ext cx="4655976" cy="3368332"/>
          </a:xfrm>
          <a:prstGeom prst="rect">
            <a:avLst/>
          </a:prstGeom>
        </p:spPr>
      </p:pic>
    </p:spTree>
    <p:extLst>
      <p:ext uri="{BB962C8B-B14F-4D97-AF65-F5344CB8AC3E}">
        <p14:creationId xmlns:p14="http://schemas.microsoft.com/office/powerpoint/2010/main" val="1828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 in the Grid World Environment</a:t>
            </a:r>
          </a:p>
        </p:txBody>
      </p:sp>
      <p:sp>
        <p:nvSpPr>
          <p:cNvPr id="3" name="Content Placeholder 2"/>
          <p:cNvSpPr>
            <a:spLocks noGrp="1"/>
          </p:cNvSpPr>
          <p:nvPr>
            <p:ph idx="1"/>
          </p:nvPr>
        </p:nvSpPr>
        <p:spPr/>
        <p:txBody>
          <a:bodyPr/>
          <a:lstStyle/>
          <a:p>
            <a:r>
              <a:rPr lang="en-IN" dirty="0"/>
              <a:t>Iteration 2: </a:t>
            </a:r>
          </a:p>
          <a:p>
            <a:pPr marL="0" indent="0">
              <a:buNone/>
            </a:pPr>
            <a:r>
              <a:rPr lang="en-IN" dirty="0"/>
              <a:t> </a:t>
            </a:r>
          </a:p>
          <a:p>
            <a:pPr marL="0" indent="0">
              <a:buNone/>
            </a:pPr>
            <a:endParaRPr lang="en-IN" dirty="0"/>
          </a:p>
        </p:txBody>
      </p:sp>
      <p:pic>
        <p:nvPicPr>
          <p:cNvPr id="5" name="Picture 4"/>
          <p:cNvPicPr>
            <a:picLocks noChangeAspect="1"/>
          </p:cNvPicPr>
          <p:nvPr/>
        </p:nvPicPr>
        <p:blipFill>
          <a:blip r:embed="rId2"/>
          <a:stretch>
            <a:fillRect/>
          </a:stretch>
        </p:blipFill>
        <p:spPr>
          <a:xfrm>
            <a:off x="3893629" y="1801988"/>
            <a:ext cx="5241040" cy="3740395"/>
          </a:xfrm>
          <a:prstGeom prst="rect">
            <a:avLst/>
          </a:prstGeom>
        </p:spPr>
      </p:pic>
    </p:spTree>
    <p:extLst>
      <p:ext uri="{BB962C8B-B14F-4D97-AF65-F5344CB8AC3E}">
        <p14:creationId xmlns:p14="http://schemas.microsoft.com/office/powerpoint/2010/main" val="118180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 in the Grid World Environment</a:t>
            </a:r>
          </a:p>
        </p:txBody>
      </p:sp>
      <p:sp>
        <p:nvSpPr>
          <p:cNvPr id="3" name="Content Placeholder 2"/>
          <p:cNvSpPr>
            <a:spLocks noGrp="1"/>
          </p:cNvSpPr>
          <p:nvPr>
            <p:ph idx="1"/>
          </p:nvPr>
        </p:nvSpPr>
        <p:spPr/>
        <p:txBody>
          <a:bodyPr/>
          <a:lstStyle/>
          <a:p>
            <a:r>
              <a:rPr lang="en-IN" dirty="0"/>
              <a:t>Iteration 3: </a:t>
            </a:r>
          </a:p>
          <a:p>
            <a:pPr marL="0" indent="0">
              <a:buNone/>
            </a:pPr>
            <a:r>
              <a:rPr lang="en-IN" dirty="0"/>
              <a:t> </a:t>
            </a:r>
          </a:p>
          <a:p>
            <a:pPr marL="0" indent="0">
              <a:buNone/>
            </a:pPr>
            <a:r>
              <a:rPr lang="en-IN" dirty="0"/>
              <a:t> </a:t>
            </a:r>
          </a:p>
          <a:p>
            <a:pPr marL="0" indent="0">
              <a:buNone/>
            </a:pPr>
            <a:endParaRPr lang="en-IN" dirty="0"/>
          </a:p>
        </p:txBody>
      </p:sp>
      <p:pic>
        <p:nvPicPr>
          <p:cNvPr id="4" name="Picture 3"/>
          <p:cNvPicPr>
            <a:picLocks noChangeAspect="1"/>
          </p:cNvPicPr>
          <p:nvPr/>
        </p:nvPicPr>
        <p:blipFill>
          <a:blip r:embed="rId2"/>
          <a:stretch>
            <a:fillRect/>
          </a:stretch>
        </p:blipFill>
        <p:spPr>
          <a:xfrm>
            <a:off x="4103197" y="1840092"/>
            <a:ext cx="3985605" cy="3177815"/>
          </a:xfrm>
          <a:prstGeom prst="rect">
            <a:avLst/>
          </a:prstGeom>
        </p:spPr>
      </p:pic>
    </p:spTree>
    <p:extLst>
      <p:ext uri="{BB962C8B-B14F-4D97-AF65-F5344CB8AC3E}">
        <p14:creationId xmlns:p14="http://schemas.microsoft.com/office/powerpoint/2010/main" val="2364156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 in the Grid World Environment</a:t>
            </a:r>
          </a:p>
        </p:txBody>
      </p:sp>
      <p:sp>
        <p:nvSpPr>
          <p:cNvPr id="3" name="Content Placeholder 2"/>
          <p:cNvSpPr>
            <a:spLocks noGrp="1"/>
          </p:cNvSpPr>
          <p:nvPr>
            <p:ph idx="1"/>
          </p:nvPr>
        </p:nvSpPr>
        <p:spPr/>
        <p:txBody>
          <a:bodyPr/>
          <a:lstStyle/>
          <a:p>
            <a:r>
              <a:rPr lang="en-IN" sz="2000" dirty="0"/>
              <a:t>Result of Iteration 3, the agent reaches the goal state without reaching the shaded states.</a:t>
            </a:r>
          </a:p>
          <a:p>
            <a:r>
              <a:rPr lang="en-IN" sz="2000" dirty="0"/>
              <a:t>The agent has successfully learnt to reach the goal state I from state A, without visiting the shaded states based on the rewards. </a:t>
            </a:r>
          </a:p>
          <a:p>
            <a:r>
              <a:rPr lang="en-IN" sz="2000" dirty="0"/>
              <a:t>The goal of the agent is to maximize the rewards and</a:t>
            </a:r>
          </a:p>
          <a:p>
            <a:pPr marL="0" indent="0">
              <a:buNone/>
            </a:pPr>
            <a:r>
              <a:rPr lang="en-IN" sz="2000" dirty="0"/>
              <a:t>   ultimately achieve the goal</a:t>
            </a:r>
          </a:p>
          <a:p>
            <a:r>
              <a:rPr lang="en-IN" sz="2000" dirty="0"/>
              <a:t>Each iteration known as an episode in RL terms.</a:t>
            </a:r>
          </a:p>
          <a:p>
            <a:pPr marL="0" indent="0">
              <a:buNone/>
            </a:pPr>
            <a:endParaRPr lang="en-IN" dirty="0"/>
          </a:p>
          <a:p>
            <a:pPr marL="0" indent="0">
              <a:buNone/>
            </a:pPr>
            <a:endParaRPr lang="en-IN" dirty="0"/>
          </a:p>
          <a:p>
            <a:pPr marL="0" indent="0">
              <a:buNone/>
            </a:pPr>
            <a:r>
              <a:rPr lang="en-IN" dirty="0"/>
              <a:t> </a:t>
            </a:r>
          </a:p>
          <a:p>
            <a:pPr marL="0" indent="0">
              <a:buNone/>
            </a:pPr>
            <a:r>
              <a:rPr lang="en-IN" dirty="0"/>
              <a:t> </a:t>
            </a:r>
          </a:p>
          <a:p>
            <a:pPr marL="0" indent="0">
              <a:buNone/>
            </a:pPr>
            <a:endParaRPr lang="en-IN" dirty="0"/>
          </a:p>
        </p:txBody>
      </p:sp>
      <p:pic>
        <p:nvPicPr>
          <p:cNvPr id="5" name="Picture 4"/>
          <p:cNvPicPr>
            <a:picLocks noChangeAspect="1"/>
          </p:cNvPicPr>
          <p:nvPr/>
        </p:nvPicPr>
        <p:blipFill>
          <a:blip r:embed="rId2"/>
          <a:stretch>
            <a:fillRect/>
          </a:stretch>
        </p:blipFill>
        <p:spPr>
          <a:xfrm>
            <a:off x="6913983" y="2107208"/>
            <a:ext cx="5003923" cy="3078747"/>
          </a:xfrm>
          <a:prstGeom prst="rect">
            <a:avLst/>
          </a:prstGeom>
        </p:spPr>
      </p:pic>
    </p:spTree>
    <p:extLst>
      <p:ext uri="{BB962C8B-B14F-4D97-AF65-F5344CB8AC3E}">
        <p14:creationId xmlns:p14="http://schemas.microsoft.com/office/powerpoint/2010/main" val="258568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RL environments</a:t>
            </a:r>
          </a:p>
        </p:txBody>
      </p:sp>
      <p:sp>
        <p:nvSpPr>
          <p:cNvPr id="3" name="Content Placeholder 2"/>
          <p:cNvSpPr>
            <a:spLocks noGrp="1"/>
          </p:cNvSpPr>
          <p:nvPr>
            <p:ph idx="1"/>
          </p:nvPr>
        </p:nvSpPr>
        <p:spPr/>
        <p:txBody>
          <a:bodyPr/>
          <a:lstStyle/>
          <a:p>
            <a:r>
              <a:rPr lang="en-US" dirty="0"/>
              <a:t>LO1: List the types of RL environments</a:t>
            </a:r>
          </a:p>
          <a:p>
            <a:r>
              <a:rPr lang="en-US" dirty="0"/>
              <a:t>LO2: Differentiate the different types of RL environments</a:t>
            </a:r>
          </a:p>
          <a:p>
            <a:r>
              <a:rPr lang="en-US" dirty="0"/>
              <a:t>LO3: Explain the different types of RL environments with an example</a:t>
            </a:r>
          </a:p>
          <a:p>
            <a:endParaRPr lang="en-IN" dirty="0"/>
          </a:p>
        </p:txBody>
      </p:sp>
    </p:spTree>
    <p:extLst>
      <p:ext uri="{BB962C8B-B14F-4D97-AF65-F5344CB8AC3E}">
        <p14:creationId xmlns:p14="http://schemas.microsoft.com/office/powerpoint/2010/main" val="83198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10856"/>
          </a:xfrm>
        </p:spPr>
        <p:txBody>
          <a:bodyPr/>
          <a:lstStyle/>
          <a:p>
            <a:r>
              <a:rPr lang="en-IN" dirty="0"/>
              <a:t>Types of RL environments</a:t>
            </a:r>
          </a:p>
        </p:txBody>
      </p:sp>
      <p:sp>
        <p:nvSpPr>
          <p:cNvPr id="3" name="Content Placeholder 2"/>
          <p:cNvSpPr>
            <a:spLocks noGrp="1"/>
          </p:cNvSpPr>
          <p:nvPr>
            <p:ph idx="1"/>
          </p:nvPr>
        </p:nvSpPr>
        <p:spPr>
          <a:xfrm>
            <a:off x="838200" y="923732"/>
            <a:ext cx="10515600" cy="4262224"/>
          </a:xfrm>
        </p:spPr>
        <p:txBody>
          <a:bodyPr/>
          <a:lstStyle/>
          <a:p>
            <a:r>
              <a:rPr lang="en-IN" b="1" dirty="0">
                <a:solidFill>
                  <a:srgbClr val="FF0000"/>
                </a:solidFill>
              </a:rPr>
              <a:t>Deterministic environment </a:t>
            </a:r>
            <a:r>
              <a:rPr lang="en-IN" dirty="0"/>
              <a:t>: It is certain that, when an agent in state s, performs an action a, then it always reaches state s’. </a:t>
            </a:r>
          </a:p>
          <a:p>
            <a:pPr marL="0" indent="0">
              <a:buNone/>
            </a:pPr>
            <a:r>
              <a:rPr lang="en-IN" dirty="0"/>
              <a:t>Ex:  </a:t>
            </a:r>
            <a:r>
              <a:rPr lang="en-US" sz="2400" b="1" dirty="0"/>
              <a:t>Chess –</a:t>
            </a:r>
            <a:r>
              <a:rPr lang="en-US" sz="2400" dirty="0"/>
              <a:t> there would be only a few possible moves for a coin at the current state and these moves can be determined.</a:t>
            </a:r>
          </a:p>
          <a:p>
            <a:pPr marL="0" indent="0">
              <a:buNone/>
            </a:pPr>
            <a:endParaRPr lang="en-IN" dirty="0"/>
          </a:p>
        </p:txBody>
      </p:sp>
      <p:pic>
        <p:nvPicPr>
          <p:cNvPr id="4" name="Picture 3"/>
          <p:cNvPicPr>
            <a:picLocks noChangeAspect="1"/>
          </p:cNvPicPr>
          <p:nvPr/>
        </p:nvPicPr>
        <p:blipFill>
          <a:blip r:embed="rId2"/>
          <a:stretch>
            <a:fillRect/>
          </a:stretch>
        </p:blipFill>
        <p:spPr>
          <a:xfrm>
            <a:off x="6286684" y="2561336"/>
            <a:ext cx="5647170" cy="3452159"/>
          </a:xfrm>
          <a:prstGeom prst="rect">
            <a:avLst/>
          </a:prstGeom>
        </p:spPr>
      </p:pic>
    </p:spTree>
    <p:extLst>
      <p:ext uri="{BB962C8B-B14F-4D97-AF65-F5344CB8AC3E}">
        <p14:creationId xmlns:p14="http://schemas.microsoft.com/office/powerpoint/2010/main" val="1388761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10856"/>
          </a:xfrm>
        </p:spPr>
        <p:txBody>
          <a:bodyPr/>
          <a:lstStyle/>
          <a:p>
            <a:r>
              <a:rPr lang="en-IN" dirty="0"/>
              <a:t>Types of RL environments</a:t>
            </a:r>
          </a:p>
        </p:txBody>
      </p:sp>
      <p:sp>
        <p:nvSpPr>
          <p:cNvPr id="3" name="Content Placeholder 2"/>
          <p:cNvSpPr>
            <a:spLocks noGrp="1"/>
          </p:cNvSpPr>
          <p:nvPr>
            <p:ph idx="1"/>
          </p:nvPr>
        </p:nvSpPr>
        <p:spPr>
          <a:xfrm>
            <a:off x="838200" y="923732"/>
            <a:ext cx="10515600" cy="4262224"/>
          </a:xfrm>
        </p:spPr>
        <p:txBody>
          <a:bodyPr/>
          <a:lstStyle/>
          <a:p>
            <a:r>
              <a:rPr lang="en-IN" sz="2000" b="1" dirty="0">
                <a:solidFill>
                  <a:srgbClr val="FF0000"/>
                </a:solidFill>
              </a:rPr>
              <a:t>Stochastic environment </a:t>
            </a:r>
            <a:r>
              <a:rPr lang="en-IN" sz="2000" dirty="0"/>
              <a:t>: When an agent in state s, performs an action a, then we cannot say that, it always reaches state s’. </a:t>
            </a:r>
          </a:p>
          <a:p>
            <a:r>
              <a:rPr lang="en-IN" sz="2000" dirty="0"/>
              <a:t>We cannot determine the outcome of the action in the current state</a:t>
            </a:r>
          </a:p>
          <a:p>
            <a:r>
              <a:rPr lang="en-IN" sz="2000" dirty="0"/>
              <a:t>This is due to the randomness in the stochastic environment.</a:t>
            </a:r>
          </a:p>
          <a:p>
            <a:pPr marL="0" indent="0">
              <a:buNone/>
            </a:pPr>
            <a:r>
              <a:rPr lang="en-IN" sz="2000" dirty="0"/>
              <a:t>Ex1:  </a:t>
            </a:r>
            <a:r>
              <a:rPr lang="en-US" sz="2000" b="1" dirty="0"/>
              <a:t>Self-Driving Cars-</a:t>
            </a:r>
            <a:r>
              <a:rPr lang="en-US" sz="2000" dirty="0"/>
              <a:t> the actions of a self-driving car are not unique, it varies time to time</a:t>
            </a:r>
            <a:r>
              <a:rPr lang="en-US" dirty="0"/>
              <a:t>.</a:t>
            </a:r>
          </a:p>
          <a:p>
            <a:pPr marL="0" indent="0">
              <a:buNone/>
            </a:pPr>
            <a:r>
              <a:rPr lang="en-US" sz="2000" dirty="0"/>
              <a:t>Ex2:   The radio station is a stochastic environment where the listener is not aware about the next song.</a:t>
            </a:r>
          </a:p>
          <a:p>
            <a:pPr marL="0" indent="0">
              <a:buNone/>
            </a:pPr>
            <a:endParaRPr lang="en-IN" sz="2000" dirty="0"/>
          </a:p>
        </p:txBody>
      </p:sp>
      <p:pic>
        <p:nvPicPr>
          <p:cNvPr id="5" name="Picture 4"/>
          <p:cNvPicPr>
            <a:picLocks noChangeAspect="1"/>
          </p:cNvPicPr>
          <p:nvPr/>
        </p:nvPicPr>
        <p:blipFill>
          <a:blip r:embed="rId2"/>
          <a:stretch>
            <a:fillRect/>
          </a:stretch>
        </p:blipFill>
        <p:spPr>
          <a:xfrm>
            <a:off x="2979689" y="3442996"/>
            <a:ext cx="5520499" cy="3149011"/>
          </a:xfrm>
          <a:prstGeom prst="rect">
            <a:avLst/>
          </a:prstGeom>
        </p:spPr>
      </p:pic>
    </p:spTree>
    <p:extLst>
      <p:ext uri="{BB962C8B-B14F-4D97-AF65-F5344CB8AC3E}">
        <p14:creationId xmlns:p14="http://schemas.microsoft.com/office/powerpoint/2010/main" val="3272648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10856"/>
          </a:xfrm>
        </p:spPr>
        <p:txBody>
          <a:bodyPr/>
          <a:lstStyle/>
          <a:p>
            <a:r>
              <a:rPr lang="en-IN" dirty="0"/>
              <a:t>Types of RL environments</a:t>
            </a:r>
          </a:p>
        </p:txBody>
      </p:sp>
      <p:sp>
        <p:nvSpPr>
          <p:cNvPr id="3" name="Content Placeholder 2"/>
          <p:cNvSpPr>
            <a:spLocks noGrp="1"/>
          </p:cNvSpPr>
          <p:nvPr>
            <p:ph idx="1"/>
          </p:nvPr>
        </p:nvSpPr>
        <p:spPr>
          <a:xfrm>
            <a:off x="838200" y="923732"/>
            <a:ext cx="10515600" cy="4262224"/>
          </a:xfrm>
        </p:spPr>
        <p:txBody>
          <a:bodyPr/>
          <a:lstStyle/>
          <a:p>
            <a:pPr marL="0" indent="0">
              <a:buNone/>
            </a:pPr>
            <a:r>
              <a:rPr lang="en-IN" sz="2400" dirty="0"/>
              <a:t>3. </a:t>
            </a:r>
            <a:r>
              <a:rPr lang="en-IN" sz="2400" b="1" dirty="0">
                <a:solidFill>
                  <a:srgbClr val="FF0000"/>
                </a:solidFill>
              </a:rPr>
              <a:t>Discrete Environment: </a:t>
            </a:r>
            <a:r>
              <a:rPr lang="en-IN" sz="2400" dirty="0"/>
              <a:t>The action space of the environment is discrete.</a:t>
            </a:r>
          </a:p>
          <a:p>
            <a:pPr marL="0" indent="0">
              <a:buNone/>
            </a:pPr>
            <a:r>
              <a:rPr lang="en-IN" sz="2400" dirty="0"/>
              <a:t>Ex: action space of the grid world environment is [up, down, left, right]. </a:t>
            </a:r>
          </a:p>
          <a:p>
            <a:pPr marL="0" indent="0">
              <a:buNone/>
            </a:pPr>
            <a:r>
              <a:rPr lang="en-IN" sz="2400" dirty="0"/>
              <a:t>4. </a:t>
            </a:r>
            <a:r>
              <a:rPr lang="en-IN" sz="2400" b="1" dirty="0">
                <a:solidFill>
                  <a:srgbClr val="FF0000"/>
                </a:solidFill>
              </a:rPr>
              <a:t>Continuous environment:  </a:t>
            </a:r>
            <a:r>
              <a:rPr lang="en-IN" sz="2400" dirty="0"/>
              <a:t>The action space of the environment is continuous </a:t>
            </a:r>
          </a:p>
          <a:p>
            <a:pPr marL="0" indent="0">
              <a:buNone/>
            </a:pPr>
            <a:r>
              <a:rPr lang="en-IN" sz="2400" dirty="0"/>
              <a:t>Ex1: To train an agent to drive a car, then the action space will involve multiple actions like [changing the car’s speed, the no. of degrees to rotate the wheel, etc..]</a:t>
            </a:r>
          </a:p>
          <a:p>
            <a:pPr marL="0" indent="0">
              <a:buNone/>
            </a:pPr>
            <a:r>
              <a:rPr lang="en-IN" sz="2400" dirty="0"/>
              <a:t>Ex2: </a:t>
            </a:r>
            <a:r>
              <a:rPr lang="en-US" sz="2400" dirty="0"/>
              <a:t> In a basketball game, the position of players (</a:t>
            </a:r>
            <a:r>
              <a:rPr lang="en-US" sz="2400" b="1" dirty="0"/>
              <a:t>Environment</a:t>
            </a:r>
            <a:r>
              <a:rPr lang="en-US" sz="2400" dirty="0"/>
              <a:t>) keeps changing continuously and hitting (</a:t>
            </a:r>
            <a:r>
              <a:rPr lang="en-US" sz="2400" b="1" dirty="0"/>
              <a:t>Action</a:t>
            </a:r>
            <a:r>
              <a:rPr lang="en-US" sz="2400" dirty="0"/>
              <a:t>) the ball towards the basket can have different angles and speed so infinite </a:t>
            </a:r>
            <a:r>
              <a:rPr lang="en-US" dirty="0"/>
              <a:t>possibilities.</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892937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52235"/>
          </a:xfrm>
        </p:spPr>
        <p:txBody>
          <a:bodyPr/>
          <a:lstStyle/>
          <a:p>
            <a:r>
              <a:rPr lang="en-IN" dirty="0"/>
              <a:t>Types of RL environments</a:t>
            </a:r>
          </a:p>
        </p:txBody>
      </p:sp>
      <p:sp>
        <p:nvSpPr>
          <p:cNvPr id="3" name="Content Placeholder 2"/>
          <p:cNvSpPr>
            <a:spLocks noGrp="1"/>
          </p:cNvSpPr>
          <p:nvPr>
            <p:ph idx="1"/>
          </p:nvPr>
        </p:nvSpPr>
        <p:spPr>
          <a:xfrm>
            <a:off x="838200" y="933062"/>
            <a:ext cx="10515600" cy="4252894"/>
          </a:xfrm>
        </p:spPr>
        <p:txBody>
          <a:bodyPr/>
          <a:lstStyle/>
          <a:p>
            <a:pPr marL="0" indent="0">
              <a:buNone/>
            </a:pPr>
            <a:r>
              <a:rPr lang="en-IN" dirty="0"/>
              <a:t>5. </a:t>
            </a:r>
            <a:r>
              <a:rPr lang="en-IN" b="1" dirty="0">
                <a:solidFill>
                  <a:srgbClr val="FF0000"/>
                </a:solidFill>
              </a:rPr>
              <a:t>Episodic/Non-Sequential Environment</a:t>
            </a:r>
            <a:r>
              <a:rPr lang="en-IN" dirty="0"/>
              <a:t>: the agent’s current action will not affect the future actions</a:t>
            </a:r>
          </a:p>
          <a:p>
            <a:pPr marL="0" indent="0">
              <a:buNone/>
            </a:pPr>
            <a:r>
              <a:rPr lang="en-IN" dirty="0"/>
              <a:t>Ex: </a:t>
            </a:r>
            <a:r>
              <a:rPr lang="en-US" dirty="0"/>
              <a:t>A support bot (agent) answering to a question and then answering to another question and so on. So each question-answer is a single episode.</a:t>
            </a:r>
          </a:p>
          <a:p>
            <a:pPr marL="0" indent="0">
              <a:buNone/>
            </a:pPr>
            <a:r>
              <a:rPr lang="en-US" dirty="0"/>
              <a:t>6. </a:t>
            </a:r>
            <a:r>
              <a:rPr lang="en-US" b="1" dirty="0">
                <a:solidFill>
                  <a:srgbClr val="FF0000"/>
                </a:solidFill>
              </a:rPr>
              <a:t>Non-Episodic/Sequential </a:t>
            </a:r>
            <a:r>
              <a:rPr lang="en-US" b="1" dirty="0" err="1">
                <a:solidFill>
                  <a:srgbClr val="FF0000"/>
                </a:solidFill>
              </a:rPr>
              <a:t>Envt</a:t>
            </a:r>
            <a:r>
              <a:rPr lang="en-US" dirty="0"/>
              <a:t>: </a:t>
            </a:r>
            <a:r>
              <a:rPr lang="en-IN" dirty="0"/>
              <a:t>the agent’s current action will affect its future actions.</a:t>
            </a:r>
          </a:p>
          <a:p>
            <a:pPr marL="0" indent="0">
              <a:buNone/>
            </a:pPr>
            <a:r>
              <a:rPr lang="en-IN" dirty="0"/>
              <a:t>Ex: a chess-board is a sequential environment since the agent’s current action will affect its future actions in a chess match.</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713172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dirty="0"/>
              <a:t>7. </a:t>
            </a:r>
            <a:r>
              <a:rPr lang="en-IN" b="1" dirty="0">
                <a:solidFill>
                  <a:srgbClr val="FF0000"/>
                </a:solidFill>
              </a:rPr>
              <a:t>Single and Multi-agent environments:</a:t>
            </a:r>
          </a:p>
          <a:p>
            <a:r>
              <a:rPr lang="en-US" sz="2000" b="1" dirty="0"/>
              <a:t>Single agent environment</a:t>
            </a:r>
            <a:r>
              <a:rPr lang="en-US" sz="2000" dirty="0"/>
              <a:t> where an environment is explored by a single agent. All actions are performed by a single agent in the environment. </a:t>
            </a:r>
            <a:br>
              <a:rPr lang="en-US" sz="2000" dirty="0"/>
            </a:br>
            <a:endParaRPr lang="en-US" sz="2000" dirty="0"/>
          </a:p>
          <a:p>
            <a:r>
              <a:rPr lang="en-US" sz="2000" b="1" dirty="0"/>
              <a:t>Real-life Example</a:t>
            </a:r>
            <a:r>
              <a:rPr lang="en-US" sz="2000" dirty="0"/>
              <a:t>: Playing tennis against the ball is a single agent environment where there is only one player.</a:t>
            </a:r>
            <a:br>
              <a:rPr lang="en-US" sz="2000" dirty="0"/>
            </a:br>
            <a:endParaRPr lang="en-US" sz="2000" dirty="0"/>
          </a:p>
          <a:p>
            <a:r>
              <a:rPr lang="en-US" sz="2000" dirty="0"/>
              <a:t>If two or more agents are taking actions in the environment, it is known as a multi-agent environment. </a:t>
            </a:r>
            <a:br>
              <a:rPr lang="en-US" sz="2000" dirty="0"/>
            </a:br>
            <a:endParaRPr lang="en-US" sz="2000" dirty="0"/>
          </a:p>
          <a:p>
            <a:r>
              <a:rPr lang="en-US" sz="2000" b="1" dirty="0"/>
              <a:t>Real-life Example</a:t>
            </a:r>
            <a:r>
              <a:rPr lang="en-US" sz="2000" dirty="0"/>
              <a:t>: Playing a soccer match is a multi-agent environment</a:t>
            </a:r>
            <a:r>
              <a:rPr lang="en-US" dirty="0"/>
              <a:t>.</a:t>
            </a:r>
          </a:p>
          <a:p>
            <a:pPr marL="0" indent="0">
              <a:buNone/>
            </a:pPr>
            <a:endParaRPr lang="en-IN" dirty="0"/>
          </a:p>
        </p:txBody>
      </p:sp>
    </p:spTree>
    <p:extLst>
      <p:ext uri="{BB962C8B-B14F-4D97-AF65-F5344CB8AC3E}">
        <p14:creationId xmlns:p14="http://schemas.microsoft.com/office/powerpoint/2010/main" val="422987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54872"/>
          </a:xfrm>
        </p:spPr>
        <p:txBody>
          <a:bodyPr/>
          <a:lstStyle/>
          <a:p>
            <a:r>
              <a:rPr lang="en-IN" dirty="0">
                <a:solidFill>
                  <a:srgbClr val="FF0000"/>
                </a:solidFill>
              </a:rPr>
              <a:t>Introduction to RL</a:t>
            </a:r>
          </a:p>
        </p:txBody>
      </p:sp>
      <p:sp>
        <p:nvSpPr>
          <p:cNvPr id="3" name="Content Placeholder 2"/>
          <p:cNvSpPr>
            <a:spLocks noGrp="1"/>
          </p:cNvSpPr>
          <p:nvPr>
            <p:ph idx="1"/>
          </p:nvPr>
        </p:nvSpPr>
        <p:spPr>
          <a:xfrm>
            <a:off x="838200" y="951722"/>
            <a:ext cx="10515600" cy="4234233"/>
          </a:xfrm>
        </p:spPr>
        <p:txBody>
          <a:bodyPr/>
          <a:lstStyle/>
          <a:p>
            <a:r>
              <a:rPr lang="en-IN" sz="2000" dirty="0"/>
              <a:t>Reinforcement Learning(RL) is one of the areas of Machine Learning(ML). </a:t>
            </a:r>
          </a:p>
          <a:p>
            <a:r>
              <a:rPr lang="en-US" sz="2000" dirty="0"/>
              <a:t>It is a feedback-based Machine learning technique in which an agent learns to behave in an environment by performing the actions and seeing the results of actions. </a:t>
            </a:r>
          </a:p>
          <a:p>
            <a:r>
              <a:rPr lang="en-US" sz="2000" dirty="0"/>
              <a:t>For each good action, the agent gets positive feedback, and for each bad action, the agent gets negative feedback or penalty.</a:t>
            </a:r>
          </a:p>
          <a:p>
            <a:r>
              <a:rPr lang="en-US" sz="2000" dirty="0"/>
              <a:t>The agent interacts with the environment and explores it by itself. The primary goal of an agent in reinforcement learning is to improve the performance by getting the maximum positive rewards.</a:t>
            </a:r>
          </a:p>
          <a:p>
            <a:r>
              <a:rPr lang="en-IN" sz="2000" dirty="0"/>
              <a:t>It is one of the most active research areas in AI. </a:t>
            </a:r>
          </a:p>
          <a:p>
            <a:r>
              <a:rPr lang="en-IN" sz="2000" dirty="0"/>
              <a:t>It has evolved and capable of building a recommendation system to self-driving cars.</a:t>
            </a:r>
          </a:p>
          <a:p>
            <a:r>
              <a:rPr lang="en-IN" sz="2000" dirty="0"/>
              <a:t>Reason for this evolution is deep RL, a combination of DL and RL</a:t>
            </a:r>
            <a:r>
              <a:rPr lang="en-IN" dirty="0"/>
              <a:t>.  </a:t>
            </a:r>
          </a:p>
          <a:p>
            <a:r>
              <a:rPr lang="en-IN" dirty="0">
                <a:hlinkClick r:id="rId2"/>
              </a:rPr>
              <a:t>https://neptune.ai/blog/reinforcement-learning-applications</a:t>
            </a:r>
            <a:endParaRPr lang="en-IN" dirty="0"/>
          </a:p>
          <a:p>
            <a:endParaRPr lang="en-IN" dirty="0"/>
          </a:p>
        </p:txBody>
      </p:sp>
    </p:spTree>
    <p:extLst>
      <p:ext uri="{BB962C8B-B14F-4D97-AF65-F5344CB8AC3E}">
        <p14:creationId xmlns:p14="http://schemas.microsoft.com/office/powerpoint/2010/main" val="342934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Markov decision process (MDP)</a:t>
            </a:r>
          </a:p>
        </p:txBody>
      </p:sp>
      <p:sp>
        <p:nvSpPr>
          <p:cNvPr id="3" name="Content Placeholder 2"/>
          <p:cNvSpPr>
            <a:spLocks noGrp="1"/>
          </p:cNvSpPr>
          <p:nvPr>
            <p:ph idx="1"/>
          </p:nvPr>
        </p:nvSpPr>
        <p:spPr/>
        <p:txBody>
          <a:bodyPr/>
          <a:lstStyle/>
          <a:p>
            <a:r>
              <a:rPr lang="en-IN" dirty="0"/>
              <a:t>LO1: State the Markov property, Markov chain, Markov reward process and the Markov decision process.</a:t>
            </a:r>
          </a:p>
          <a:p>
            <a:r>
              <a:rPr lang="en-IN" dirty="0"/>
              <a:t>LO2: Explain the Markov chain with a suitable example</a:t>
            </a:r>
          </a:p>
          <a:p>
            <a:r>
              <a:rPr lang="en-IN" dirty="0"/>
              <a:t>LO3: Recognize the mathematical essentials of RL  </a:t>
            </a:r>
          </a:p>
          <a:p>
            <a:r>
              <a:rPr lang="en-IN" dirty="0"/>
              <a:t>LO4: Interpret the grid world RL environment as a MDP</a:t>
            </a:r>
          </a:p>
          <a:p>
            <a:endParaRPr lang="en-IN" dirty="0"/>
          </a:p>
        </p:txBody>
      </p:sp>
    </p:spTree>
    <p:extLst>
      <p:ext uri="{BB962C8B-B14F-4D97-AF65-F5344CB8AC3E}">
        <p14:creationId xmlns:p14="http://schemas.microsoft.com/office/powerpoint/2010/main" val="2122936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73533"/>
          </a:xfrm>
        </p:spPr>
        <p:txBody>
          <a:bodyPr/>
          <a:lstStyle/>
          <a:p>
            <a:r>
              <a:rPr lang="en-IN" dirty="0">
                <a:latin typeface="Cambria"/>
                <a:ea typeface="Cambria"/>
              </a:rPr>
              <a:t>Markov Decision Process(MDP)</a:t>
            </a:r>
            <a:endParaRPr lang="en-US"/>
          </a:p>
        </p:txBody>
      </p:sp>
      <p:sp>
        <p:nvSpPr>
          <p:cNvPr id="3" name="Content Placeholder 2"/>
          <p:cNvSpPr>
            <a:spLocks noGrp="1"/>
          </p:cNvSpPr>
          <p:nvPr>
            <p:ph idx="1"/>
          </p:nvPr>
        </p:nvSpPr>
        <p:spPr>
          <a:xfrm>
            <a:off x="838200" y="961053"/>
            <a:ext cx="10515600" cy="4646645"/>
          </a:xfrm>
        </p:spPr>
        <p:txBody>
          <a:bodyPr/>
          <a:lstStyle/>
          <a:p>
            <a:r>
              <a:rPr lang="en-IN" sz="2000" dirty="0"/>
              <a:t>MDP is mainly used to study optimization problems via dynamic programming.</a:t>
            </a:r>
          </a:p>
          <a:p>
            <a:r>
              <a:rPr lang="en-US" sz="2000" b="1" dirty="0"/>
              <a:t>A Markov decision process (MDP) refers to a stochastic decision-making process that uses a mathematical framework to model the decision-making of a dynamic system. </a:t>
            </a:r>
          </a:p>
          <a:p>
            <a:r>
              <a:rPr lang="en-US" sz="2000" b="1" dirty="0"/>
              <a:t>It is used in scenarios where the results are either random or controlled by a decision maker, which makes sequential decisions over time. </a:t>
            </a:r>
          </a:p>
          <a:p>
            <a:r>
              <a:rPr lang="en-US" sz="2000" b="1" dirty="0"/>
              <a:t>MDPs evaluate which actions the decision maker should take considering the current state and environment of the system.</a:t>
            </a:r>
            <a:endParaRPr lang="en-IN" sz="2000" dirty="0"/>
          </a:p>
          <a:p>
            <a:r>
              <a:rPr lang="en-IN" sz="2000" dirty="0"/>
              <a:t>Almost all RL problems can be modelled as a MDP. </a:t>
            </a:r>
          </a:p>
          <a:p>
            <a:r>
              <a:rPr lang="en-US" sz="2000" dirty="0"/>
              <a:t>In artificial intelligence, MDPs model sequential decision-making scenarios with probabilistic dynamics. </a:t>
            </a:r>
          </a:p>
          <a:p>
            <a:r>
              <a:rPr lang="en-US" sz="2000" dirty="0"/>
              <a:t>They are used to design intelligent machines or agents that need to function longer in an environment where actions can yield uncertain results. </a:t>
            </a:r>
            <a:endParaRPr lang="en-IN" sz="2000" dirty="0"/>
          </a:p>
        </p:txBody>
      </p:sp>
    </p:spTree>
    <p:extLst>
      <p:ext uri="{BB962C8B-B14F-4D97-AF65-F5344CB8AC3E}">
        <p14:creationId xmlns:p14="http://schemas.microsoft.com/office/powerpoint/2010/main" val="639272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24243"/>
          </a:xfrm>
        </p:spPr>
        <p:txBody>
          <a:bodyPr/>
          <a:lstStyle/>
          <a:p>
            <a:r>
              <a:rPr lang="en-IN" dirty="0"/>
              <a:t>MDP</a:t>
            </a:r>
          </a:p>
        </p:txBody>
      </p:sp>
      <p:sp>
        <p:nvSpPr>
          <p:cNvPr id="3" name="Content Placeholder 2"/>
          <p:cNvSpPr>
            <a:spLocks noGrp="1"/>
          </p:cNvSpPr>
          <p:nvPr>
            <p:ph idx="1"/>
          </p:nvPr>
        </p:nvSpPr>
        <p:spPr>
          <a:xfrm>
            <a:off x="838200" y="737118"/>
            <a:ext cx="10515600" cy="4749281"/>
          </a:xfrm>
        </p:spPr>
        <p:txBody>
          <a:bodyPr/>
          <a:lstStyle/>
          <a:p>
            <a:r>
              <a:rPr lang="en-IN" sz="2000" dirty="0"/>
              <a:t>MDP uses two entities namely Markov property and Markov chain.</a:t>
            </a:r>
          </a:p>
          <a:p>
            <a:r>
              <a:rPr lang="en-IN" sz="2000" b="1" dirty="0"/>
              <a:t>Markov property </a:t>
            </a:r>
            <a:r>
              <a:rPr lang="en-IN" sz="2000" dirty="0"/>
              <a:t>: </a:t>
            </a:r>
            <a:r>
              <a:rPr lang="en-IN" sz="2000" b="1" dirty="0">
                <a:solidFill>
                  <a:srgbClr val="FF0000"/>
                </a:solidFill>
              </a:rPr>
              <a:t>says the future depends only on the present and not on the past. </a:t>
            </a:r>
          </a:p>
          <a:p>
            <a:r>
              <a:rPr lang="en-IN" sz="2000" b="1" dirty="0"/>
              <a:t>Markov chain/Markov process </a:t>
            </a:r>
            <a:r>
              <a:rPr lang="en-IN" sz="2000" dirty="0"/>
              <a:t>: has a sequence of states that strictly obey the Markov property.</a:t>
            </a:r>
          </a:p>
          <a:p>
            <a:r>
              <a:rPr lang="en-IN" sz="2000" dirty="0"/>
              <a:t>Markov chain is a probabilistic model that solely depends on the current state to predict the next state and not the previous states.</a:t>
            </a:r>
          </a:p>
          <a:p>
            <a:r>
              <a:rPr lang="en-IN" sz="2000" b="1" dirty="0">
                <a:solidFill>
                  <a:srgbClr val="FF0000"/>
                </a:solidFill>
              </a:rPr>
              <a:t>The future is conditionally independent of the past.</a:t>
            </a:r>
          </a:p>
          <a:p>
            <a:r>
              <a:rPr lang="en-IN" sz="2000" dirty="0"/>
              <a:t>Ex : if the current state of weather is cloudy, we can predict the next state to be rainy. </a:t>
            </a:r>
          </a:p>
          <a:p>
            <a:r>
              <a:rPr lang="en-IN" sz="2000" dirty="0"/>
              <a:t>We made this prediction only based on the current state(cloudy) and not on the previous states which might be sunny, windy, etc. </a:t>
            </a:r>
          </a:p>
          <a:p>
            <a:r>
              <a:rPr lang="en-IN" sz="2000" b="1" dirty="0"/>
              <a:t>Markov property is not valid for all processes</a:t>
            </a:r>
            <a:r>
              <a:rPr lang="en-IN" sz="2000" dirty="0"/>
              <a:t>.</a:t>
            </a:r>
          </a:p>
          <a:p>
            <a:r>
              <a:rPr lang="en-IN" sz="2000" dirty="0"/>
              <a:t>Ex: while throwing a dice(the next state), doesn’t depend on the previous number that showed up on the dice(the current state)</a:t>
            </a:r>
          </a:p>
        </p:txBody>
      </p:sp>
    </p:spTree>
    <p:extLst>
      <p:ext uri="{BB962C8B-B14F-4D97-AF65-F5344CB8AC3E}">
        <p14:creationId xmlns:p14="http://schemas.microsoft.com/office/powerpoint/2010/main" val="1310167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73533"/>
          </a:xfrm>
        </p:spPr>
        <p:txBody>
          <a:bodyPr/>
          <a:lstStyle/>
          <a:p>
            <a:r>
              <a:rPr lang="en-IN" dirty="0"/>
              <a:t>MDP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21094"/>
                <a:ext cx="10515600" cy="4364861"/>
              </a:xfrm>
            </p:spPr>
            <p:txBody>
              <a:bodyPr/>
              <a:lstStyle/>
              <a:p>
                <a:r>
                  <a:rPr lang="en-IN" sz="2400" dirty="0"/>
                  <a:t>MDP uses states and state transition probabilities.</a:t>
                </a:r>
              </a:p>
              <a:p>
                <a14:m>
                  <m:oMath xmlns:m="http://schemas.openxmlformats.org/officeDocument/2006/math">
                    <m:r>
                      <a:rPr lang="en-IN" sz="2400" b="0" i="1" smtClean="0">
                        <a:latin typeface="Cambria Math" panose="02040503050406030204" pitchFamily="18" charset="0"/>
                      </a:rPr>
                      <m:t>𝑃</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𝑠</m:t>
                        </m:r>
                      </m:e>
                      <m:sup>
                        <m:r>
                          <a:rPr lang="en-IN" sz="2400" b="0" i="1" smtClean="0">
                            <a:latin typeface="Cambria Math" panose="02040503050406030204" pitchFamily="18" charset="0"/>
                          </a:rPr>
                          <m:t>′</m:t>
                        </m:r>
                      </m:sup>
                    </m:sSup>
                    <m:r>
                      <a:rPr lang="en-IN" sz="2400" b="0" i="1" smtClean="0">
                        <a:latin typeface="Cambria Math" panose="02040503050406030204" pitchFamily="18" charset="0"/>
                      </a:rPr>
                      <m:t>|</m:t>
                    </m:r>
                    <m:r>
                      <a:rPr lang="en-IN" sz="2400" b="0" i="1" smtClean="0">
                        <a:latin typeface="Cambria Math" panose="02040503050406030204" pitchFamily="18" charset="0"/>
                      </a:rPr>
                      <m:t>𝑠</m:t>
                    </m:r>
                    <m:r>
                      <a:rPr lang="en-IN" sz="2400" b="0" i="1" smtClean="0">
                        <a:latin typeface="Cambria Math" panose="02040503050406030204" pitchFamily="18" charset="0"/>
                      </a:rPr>
                      <m:t>) </m:t>
                    </m:r>
                  </m:oMath>
                </a14:m>
                <a:r>
                  <a:rPr lang="en-IN" sz="2400" dirty="0"/>
                  <a:t>is the probability of moving from current state s to next state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𝑠</m:t>
                        </m:r>
                      </m:e>
                      <m:sup>
                        <m:r>
                          <a:rPr lang="en-IN" sz="2400" i="1">
                            <a:latin typeface="Cambria Math" panose="02040503050406030204" pitchFamily="18" charset="0"/>
                          </a:rPr>
                          <m:t>′</m:t>
                        </m:r>
                      </m:sup>
                    </m:sSup>
                  </m:oMath>
                </a14:m>
                <a:endParaRPr lang="en-IN" sz="2400" dirty="0"/>
              </a:p>
              <a:p>
                <a:r>
                  <a:rPr lang="en-IN" sz="2400" dirty="0"/>
                  <a:t>State transition probabilities can be represented using Markov table, state diagram or transition matrix.</a:t>
                </a:r>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21094"/>
                <a:ext cx="10515600" cy="4364861"/>
              </a:xfrm>
              <a:blipFill>
                <a:blip r:embed="rId2"/>
                <a:stretch>
                  <a:fillRect l="-812" t="-1955"/>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838200" y="2719942"/>
            <a:ext cx="5105400" cy="1996613"/>
          </a:xfrm>
          <a:prstGeom prst="rect">
            <a:avLst/>
          </a:prstGeom>
        </p:spPr>
      </p:pic>
      <p:pic>
        <p:nvPicPr>
          <p:cNvPr id="5" name="Picture 4"/>
          <p:cNvPicPr>
            <a:picLocks noChangeAspect="1"/>
          </p:cNvPicPr>
          <p:nvPr/>
        </p:nvPicPr>
        <p:blipFill>
          <a:blip r:embed="rId4"/>
          <a:stretch>
            <a:fillRect/>
          </a:stretch>
        </p:blipFill>
        <p:spPr>
          <a:xfrm>
            <a:off x="6186226" y="2310245"/>
            <a:ext cx="4671465" cy="3549379"/>
          </a:xfrm>
          <a:prstGeom prst="rect">
            <a:avLst/>
          </a:prstGeom>
        </p:spPr>
      </p:pic>
    </p:spTree>
    <p:extLst>
      <p:ext uri="{BB962C8B-B14F-4D97-AF65-F5344CB8AC3E}">
        <p14:creationId xmlns:p14="http://schemas.microsoft.com/office/powerpoint/2010/main" val="4266580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49388" y="1543596"/>
            <a:ext cx="3882449" cy="2785808"/>
          </a:xfrm>
          <a:prstGeom prst="rect">
            <a:avLst/>
          </a:prstGeom>
        </p:spPr>
      </p:pic>
      <p:sp>
        <p:nvSpPr>
          <p:cNvPr id="5" name="TextBox 4"/>
          <p:cNvSpPr txBox="1"/>
          <p:nvPr/>
        </p:nvSpPr>
        <p:spPr>
          <a:xfrm>
            <a:off x="5990253" y="1791478"/>
            <a:ext cx="4954555" cy="1200329"/>
          </a:xfrm>
          <a:prstGeom prst="rect">
            <a:avLst/>
          </a:prstGeom>
          <a:noFill/>
        </p:spPr>
        <p:txBody>
          <a:bodyPr wrap="square" rtlCol="0">
            <a:spAutoFit/>
          </a:bodyPr>
          <a:lstStyle/>
          <a:p>
            <a:pPr marL="285750" indent="-285750">
              <a:buFont typeface="Arial" panose="020B0604020202020204" pitchFamily="34" charset="0"/>
              <a:buChar char="•"/>
            </a:pPr>
            <a:r>
              <a:rPr lang="en-IN" sz="2400" b="1" dirty="0">
                <a:solidFill>
                  <a:srgbClr val="FF0000"/>
                </a:solidFill>
              </a:rPr>
              <a:t>Hence, a Markov process consists of a set of states along with their transition probabilities </a:t>
            </a:r>
          </a:p>
        </p:txBody>
      </p:sp>
    </p:spTree>
    <p:extLst>
      <p:ext uri="{BB962C8B-B14F-4D97-AF65-F5344CB8AC3E}">
        <p14:creationId xmlns:p14="http://schemas.microsoft.com/office/powerpoint/2010/main" val="1363537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MDP…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4225" y="998376"/>
                <a:ext cx="10515600" cy="4665306"/>
              </a:xfrm>
            </p:spPr>
            <p:txBody>
              <a:bodyPr/>
              <a:lstStyle/>
              <a:p>
                <a:r>
                  <a:rPr lang="en-IN" b="1" dirty="0">
                    <a:solidFill>
                      <a:srgbClr val="FF0000"/>
                    </a:solidFill>
                  </a:rPr>
                  <a:t>Markov Reward process (MRP) :</a:t>
                </a:r>
              </a:p>
              <a:p>
                <a:pPr lvl="1"/>
                <a:r>
                  <a:rPr lang="en-IN" dirty="0"/>
                  <a:t>An extension of the Markov chain with the reward function. </a:t>
                </a:r>
              </a:p>
              <a:p>
                <a:pPr lvl="1"/>
                <a:r>
                  <a:rPr lang="en-IN" dirty="0"/>
                  <a:t>A reward function says the reward we obtain in each state </a:t>
                </a:r>
                <a14:m>
                  <m:oMath xmlns:m="http://schemas.openxmlformats.org/officeDocument/2006/math">
                    <m:r>
                      <a:rPr lang="en-IN" b="0" i="1" smtClean="0">
                        <a:latin typeface="Cambria Math" panose="02040503050406030204" pitchFamily="18" charset="0"/>
                      </a:rPr>
                      <m:t>𝑅</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r>
                      <a:rPr lang="en-IN" b="0" i="1" smtClean="0">
                        <a:latin typeface="Cambria Math" panose="02040503050406030204" pitchFamily="18" charset="0"/>
                      </a:rPr>
                      <m:t>.</m:t>
                    </m:r>
                  </m:oMath>
                </a14:m>
                <a:endParaRPr lang="en-IN" b="0" dirty="0"/>
              </a:p>
              <a:p>
                <a:pPr lvl="1"/>
                <a:r>
                  <a:rPr lang="en-IN" dirty="0"/>
                  <a:t>The MRP consists of states </a:t>
                </a:r>
                <a14:m>
                  <m:oMath xmlns:m="http://schemas.openxmlformats.org/officeDocument/2006/math">
                    <m:r>
                      <a:rPr lang="en-IN" b="0" i="1" smtClean="0">
                        <a:latin typeface="Cambria Math" panose="02040503050406030204" pitchFamily="18" charset="0"/>
                      </a:rPr>
                      <m:t>𝑠</m:t>
                    </m:r>
                  </m:oMath>
                </a14:m>
                <a:r>
                  <a:rPr lang="en-IN" dirty="0"/>
                  <a:t>, transition probabilities </a:t>
                </a:r>
                <a14:m>
                  <m:oMath xmlns:m="http://schemas.openxmlformats.org/officeDocument/2006/math">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oMath>
                </a14:m>
                <a:r>
                  <a:rPr lang="en-IN" dirty="0"/>
                  <a:t>and a reward function </a:t>
                </a:r>
                <a14:m>
                  <m:oMath xmlns:m="http://schemas.openxmlformats.org/officeDocument/2006/math">
                    <m:r>
                      <a:rPr lang="en-IN" i="1">
                        <a:latin typeface="Cambria Math" panose="02040503050406030204" pitchFamily="18" charset="0"/>
                      </a:rPr>
                      <m:t>𝑅</m:t>
                    </m:r>
                    <m:d>
                      <m:dPr>
                        <m:ctrlPr>
                          <a:rPr lang="en-IN" i="1">
                            <a:latin typeface="Cambria Math" panose="02040503050406030204" pitchFamily="18" charset="0"/>
                          </a:rPr>
                        </m:ctrlPr>
                      </m:dPr>
                      <m:e>
                        <m:r>
                          <a:rPr lang="en-IN" i="1">
                            <a:latin typeface="Cambria Math" panose="02040503050406030204" pitchFamily="18" charset="0"/>
                          </a:rPr>
                          <m:t>𝑠</m:t>
                        </m:r>
                      </m:e>
                    </m:d>
                  </m:oMath>
                </a14:m>
                <a:r>
                  <a:rPr lang="en-IN" b="0" dirty="0"/>
                  <a:t>.</a:t>
                </a:r>
              </a:p>
              <a:p>
                <a:r>
                  <a:rPr lang="en-IN" b="1" dirty="0">
                    <a:solidFill>
                      <a:srgbClr val="FF0000"/>
                    </a:solidFill>
                  </a:rPr>
                  <a:t>Markov Decision Process(MDP):</a:t>
                </a:r>
              </a:p>
              <a:p>
                <a:pPr lvl="1"/>
                <a:r>
                  <a:rPr lang="en-IN" b="0" dirty="0"/>
                  <a:t>An extension of the MRP with states </a:t>
                </a:r>
                <a14:m>
                  <m:oMath xmlns:m="http://schemas.openxmlformats.org/officeDocument/2006/math">
                    <m:r>
                      <a:rPr lang="en-IN" i="1">
                        <a:latin typeface="Cambria Math" panose="02040503050406030204" pitchFamily="18" charset="0"/>
                      </a:rPr>
                      <m:t>𝑠</m:t>
                    </m:r>
                  </m:oMath>
                </a14:m>
                <a:r>
                  <a:rPr lang="en-IN" b="0" dirty="0"/>
                  <a:t>, actions </a:t>
                </a:r>
                <a14:m>
                  <m:oMath xmlns:m="http://schemas.openxmlformats.org/officeDocument/2006/math">
                    <m:r>
                      <a:rPr lang="en-IN" b="0" i="1" smtClean="0">
                        <a:latin typeface="Cambria Math" panose="02040503050406030204" pitchFamily="18" charset="0"/>
                      </a:rPr>
                      <m:t>𝑎</m:t>
                    </m:r>
                    <m:r>
                      <a:rPr lang="en-IN" b="0" i="1" smtClean="0">
                        <a:latin typeface="Cambria Math" panose="02040503050406030204" pitchFamily="18" charset="0"/>
                      </a:rPr>
                      <m:t>, </m:t>
                    </m:r>
                  </m:oMath>
                </a14:m>
                <a:r>
                  <a:rPr lang="en-IN" dirty="0"/>
                  <a:t>transition probabilities </a:t>
                </a: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sSup>
                          <m:sSupPr>
                            <m:ctrlPr>
                              <a:rPr lang="en-IN" i="1">
                                <a:latin typeface="Cambria Math" panose="02040503050406030204" pitchFamily="18" charset="0"/>
                              </a:rPr>
                            </m:ctrlPr>
                          </m:sSupPr>
                          <m:e>
                            <m:r>
                              <a:rPr lang="en-IN" i="1">
                                <a:latin typeface="Cambria Math" panose="02040503050406030204" pitchFamily="18" charset="0"/>
                              </a:rPr>
                              <m:t>𝑠</m:t>
                            </m:r>
                          </m:e>
                          <m:sup>
                            <m:r>
                              <a:rPr lang="en-IN" i="1">
                                <a:latin typeface="Cambria Math" panose="02040503050406030204" pitchFamily="18" charset="0"/>
                              </a:rPr>
                              <m:t>′</m:t>
                            </m:r>
                          </m:sup>
                        </m:sSup>
                      </m:e>
                      <m:e>
                        <m:r>
                          <a:rPr lang="en-IN" i="1">
                            <a:latin typeface="Cambria Math" panose="02040503050406030204" pitchFamily="18" charset="0"/>
                          </a:rPr>
                          <m:t>𝑠</m:t>
                        </m:r>
                      </m:e>
                    </m:d>
                    <m:r>
                      <m:rPr>
                        <m:nor/>
                      </m:rPr>
                      <a:rPr lang="en-IN" dirty="0"/>
                      <m:t>and</m:t>
                    </m:r>
                    <m:r>
                      <m:rPr>
                        <m:nor/>
                      </m:rPr>
                      <a:rPr lang="en-IN" dirty="0"/>
                      <m:t> </m:t>
                    </m:r>
                    <m:r>
                      <m:rPr>
                        <m:nor/>
                      </m:rPr>
                      <a:rPr lang="en-IN" dirty="0"/>
                      <m:t>a</m:t>
                    </m:r>
                    <m:r>
                      <m:rPr>
                        <m:nor/>
                      </m:rPr>
                      <a:rPr lang="en-IN" dirty="0"/>
                      <m:t> </m:t>
                    </m:r>
                    <m:r>
                      <m:rPr>
                        <m:nor/>
                      </m:rPr>
                      <a:rPr lang="en-IN" dirty="0"/>
                      <m:t>reward</m:t>
                    </m:r>
                    <m:r>
                      <m:rPr>
                        <m:nor/>
                      </m:rPr>
                      <a:rPr lang="en-IN" dirty="0"/>
                      <m:t> </m:t>
                    </m:r>
                    <m:r>
                      <m:rPr>
                        <m:nor/>
                      </m:rPr>
                      <a:rPr lang="en-IN" dirty="0"/>
                      <m:t>function</m:t>
                    </m:r>
                    <m:r>
                      <m:rPr>
                        <m:nor/>
                      </m:rPr>
                      <a:rPr lang="en-IN" dirty="0"/>
                      <m:t> </m:t>
                    </m:r>
                    <m:r>
                      <a:rPr lang="en-IN" i="1">
                        <a:latin typeface="Cambria Math" panose="02040503050406030204" pitchFamily="18" charset="0"/>
                      </a:rPr>
                      <m:t>𝑅</m:t>
                    </m:r>
                    <m:d>
                      <m:dPr>
                        <m:ctrlPr>
                          <a:rPr lang="en-IN" i="1">
                            <a:latin typeface="Cambria Math" panose="02040503050406030204" pitchFamily="18" charset="0"/>
                          </a:rPr>
                        </m:ctrlPr>
                      </m:dPr>
                      <m:e>
                        <m:r>
                          <a:rPr lang="en-IN" i="1">
                            <a:latin typeface="Cambria Math" panose="02040503050406030204" pitchFamily="18" charset="0"/>
                          </a:rPr>
                          <m:t>𝑠</m:t>
                        </m:r>
                      </m:e>
                    </m:d>
                    <m:r>
                      <m:rPr>
                        <m:nor/>
                      </m:rPr>
                      <a:rPr lang="en-IN" dirty="0"/>
                      <m:t>.</m:t>
                    </m:r>
                  </m:oMath>
                </a14:m>
                <a:endParaRPr lang="en-IN" b="0" dirty="0"/>
              </a:p>
              <a:p>
                <a:r>
                  <a:rPr lang="en-IN" sz="2000" b="0" dirty="0"/>
                  <a:t>In a RL setup, the agent makes decisions only based on the current state and not based on the past states. </a:t>
                </a:r>
                <a:endParaRPr lang="en-IN" sz="2000" dirty="0"/>
              </a:p>
              <a:p>
                <a:r>
                  <a:rPr lang="en-IN" sz="2000" b="0" dirty="0"/>
                  <a:t>Hence we can model a RL problem as a MDP</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4225" y="998376"/>
                <a:ext cx="10515600" cy="4665306"/>
              </a:xfrm>
              <a:blipFill>
                <a:blip r:embed="rId2"/>
                <a:stretch>
                  <a:fillRect l="-1043" t="-2353" r="-638"/>
                </a:stretch>
              </a:blipFill>
            </p:spPr>
            <p:txBody>
              <a:bodyPr/>
              <a:lstStyle/>
              <a:p>
                <a:r>
                  <a:rPr lang="en-IN">
                    <a:noFill/>
                  </a:rPr>
                  <a:t> </a:t>
                </a:r>
              </a:p>
            </p:txBody>
          </p:sp>
        </mc:Fallback>
      </mc:AlternateContent>
    </p:spTree>
    <p:extLst>
      <p:ext uri="{BB962C8B-B14F-4D97-AF65-F5344CB8AC3E}">
        <p14:creationId xmlns:p14="http://schemas.microsoft.com/office/powerpoint/2010/main" val="3157484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Grid World as MDP</a:t>
            </a:r>
          </a:p>
        </p:txBody>
      </p:sp>
      <p:sp>
        <p:nvSpPr>
          <p:cNvPr id="3" name="Content Placeholder 2"/>
          <p:cNvSpPr>
            <a:spLocks noGrp="1"/>
          </p:cNvSpPr>
          <p:nvPr>
            <p:ph idx="1"/>
          </p:nvPr>
        </p:nvSpPr>
        <p:spPr>
          <a:xfrm>
            <a:off x="559837" y="1035698"/>
            <a:ext cx="10915261" cy="4178249"/>
          </a:xfrm>
        </p:spPr>
        <p:txBody>
          <a:bodyPr/>
          <a:lstStyle/>
          <a:p>
            <a:r>
              <a:rPr lang="en-IN" dirty="0"/>
              <a:t>Goal : the agent has to move from state A to state I, without visiting the shaded states.</a:t>
            </a:r>
          </a:p>
          <a:p>
            <a:endParaRPr lang="en-IN" dirty="0"/>
          </a:p>
        </p:txBody>
      </p:sp>
      <p:pic>
        <p:nvPicPr>
          <p:cNvPr id="4" name="Picture 3"/>
          <p:cNvPicPr>
            <a:picLocks noChangeAspect="1"/>
          </p:cNvPicPr>
          <p:nvPr/>
        </p:nvPicPr>
        <p:blipFill>
          <a:blip r:embed="rId2"/>
          <a:stretch>
            <a:fillRect/>
          </a:stretch>
        </p:blipFill>
        <p:spPr>
          <a:xfrm>
            <a:off x="838200" y="2132948"/>
            <a:ext cx="2606266" cy="2461473"/>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22710" y="1707502"/>
                <a:ext cx="7119257" cy="2308324"/>
              </a:xfrm>
              <a:prstGeom prst="rect">
                <a:avLst/>
              </a:prstGeom>
              <a:noFill/>
            </p:spPr>
            <p:txBody>
              <a:bodyPr wrap="square" rtlCol="0">
                <a:spAutoFit/>
              </a:bodyPr>
              <a:lstStyle/>
              <a:p>
                <a:pPr marL="285750" indent="-285750">
                  <a:buFont typeface="Arial" panose="020B0604020202020204" pitchFamily="34" charset="0"/>
                  <a:buChar char="•"/>
                </a:pPr>
                <a:r>
                  <a:rPr lang="en-IN" b="1" dirty="0">
                    <a:solidFill>
                      <a:srgbClr val="FF0000"/>
                    </a:solidFill>
                  </a:rPr>
                  <a:t>States </a:t>
                </a:r>
                <a:r>
                  <a:rPr lang="en-IN" dirty="0"/>
                  <a:t>: set of states, from A to I</a:t>
                </a:r>
              </a:p>
              <a:p>
                <a:pPr marL="285750" indent="-285750">
                  <a:buFont typeface="Arial" panose="020B0604020202020204" pitchFamily="34" charset="0"/>
                  <a:buChar char="•"/>
                </a:pPr>
                <a:r>
                  <a:rPr lang="en-IN" b="1" dirty="0">
                    <a:solidFill>
                      <a:srgbClr val="FF0000"/>
                    </a:solidFill>
                  </a:rPr>
                  <a:t>Actions</a:t>
                </a:r>
                <a:r>
                  <a:rPr lang="en-IN" dirty="0"/>
                  <a:t> : a set of actions that our agent can perform in each state as in up, down, left, right</a:t>
                </a:r>
              </a:p>
              <a:p>
                <a:pPr marL="285750" indent="-285750">
                  <a:buFont typeface="Arial" panose="020B0604020202020204" pitchFamily="34" charset="0"/>
                  <a:buChar char="•"/>
                </a:pPr>
                <a:r>
                  <a:rPr lang="en-IN" b="1" dirty="0">
                    <a:solidFill>
                      <a:srgbClr val="FF0000"/>
                    </a:solidFill>
                  </a:rPr>
                  <a:t>Transition probability: </a:t>
                </a:r>
                <a:r>
                  <a:rPr lang="en-IN" dirty="0"/>
                  <a:t>The probability of moving from the current state s to the next state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    </m:t>
                    </m:r>
                    <m:r>
                      <m:rPr>
                        <m:sty m:val="p"/>
                      </m:rPr>
                      <a:rPr lang="en-IN" b="0" i="0" smtClean="0">
                        <a:latin typeface="Cambria Math" panose="02040503050406030204" pitchFamily="18" charset="0"/>
                      </a:rPr>
                      <m:t>while</m:t>
                    </m:r>
                    <m:r>
                      <a:rPr lang="en-IN" b="0" i="0" smtClean="0">
                        <a:latin typeface="Cambria Math" panose="02040503050406030204" pitchFamily="18" charset="0"/>
                      </a:rPr>
                      <m:t> </m:t>
                    </m:r>
                    <m:r>
                      <m:rPr>
                        <m:sty m:val="p"/>
                      </m:rPr>
                      <a:rPr lang="en-IN" b="0" i="0" smtClean="0">
                        <a:latin typeface="Cambria Math" panose="02040503050406030204" pitchFamily="18" charset="0"/>
                      </a:rPr>
                      <m:t>performing</m:t>
                    </m:r>
                    <m:r>
                      <a:rPr lang="en-IN" b="0" i="0" smtClean="0">
                        <a:latin typeface="Cambria Math" panose="02040503050406030204" pitchFamily="18" charset="0"/>
                      </a:rPr>
                      <m:t> </m:t>
                    </m:r>
                    <m:r>
                      <m:rPr>
                        <m:sty m:val="p"/>
                      </m:rPr>
                      <a:rPr lang="en-IN" b="0" i="0" smtClean="0">
                        <a:latin typeface="Cambria Math" panose="02040503050406030204" pitchFamily="18" charset="0"/>
                      </a:rPr>
                      <m:t>an</m:t>
                    </m:r>
                    <m:r>
                      <a:rPr lang="en-IN" b="0" i="0" smtClean="0">
                        <a:latin typeface="Cambria Math" panose="02040503050406030204" pitchFamily="18" charset="0"/>
                      </a:rPr>
                      <m:t> </m:t>
                    </m:r>
                    <m:r>
                      <m:rPr>
                        <m:sty m:val="p"/>
                      </m:rPr>
                      <a:rPr lang="en-IN" b="0" i="0" smtClean="0">
                        <a:latin typeface="Cambria Math" panose="02040503050406030204" pitchFamily="18" charset="0"/>
                      </a:rPr>
                      <m:t>action</m:t>
                    </m:r>
                    <m:r>
                      <a:rPr lang="en-IN" b="0" i="0" smtClean="0">
                        <a:latin typeface="Cambria Math" panose="02040503050406030204" pitchFamily="18" charset="0"/>
                      </a:rPr>
                      <m:t> </m:t>
                    </m:r>
                    <m:r>
                      <a:rPr lang="en-IN" b="0" i="1" smtClean="0">
                        <a:latin typeface="Cambria Math" panose="02040503050406030204" pitchFamily="18" charset="0"/>
                      </a:rPr>
                      <m:t>𝑎</m:t>
                    </m:r>
                    <m:r>
                      <a:rPr lang="en-IN" b="0" i="1" smtClean="0">
                        <a:latin typeface="Cambria Math" panose="02040503050406030204" pitchFamily="18" charset="0"/>
                      </a:rPr>
                      <m:t> </m:t>
                    </m:r>
                    <m:r>
                      <m:rPr>
                        <m:sty m:val="p"/>
                      </m:rPr>
                      <a:rPr lang="en-IN" b="0" i="0" smtClean="0">
                        <a:latin typeface="Cambria Math" panose="02040503050406030204" pitchFamily="18" charset="0"/>
                      </a:rPr>
                      <m:t>is</m:t>
                    </m:r>
                    <m:r>
                      <a:rPr lang="en-IN" b="0" i="0" smtClean="0">
                        <a:latin typeface="Cambria Math" panose="02040503050406030204" pitchFamily="18" charset="0"/>
                      </a:rPr>
                      <m:t> </m:t>
                    </m:r>
                    <m:r>
                      <m:rPr>
                        <m:sty m:val="p"/>
                      </m:rPr>
                      <a:rPr lang="en-IN" b="0" i="0" smtClean="0">
                        <a:latin typeface="Cambria Math" panose="02040503050406030204" pitchFamily="18" charset="0"/>
                      </a:rPr>
                      <m:t>denoted</m:t>
                    </m:r>
                    <m:r>
                      <a:rPr lang="en-IN" b="0" i="0" smtClean="0">
                        <a:latin typeface="Cambria Math" panose="02040503050406030204" pitchFamily="18" charset="0"/>
                      </a:rPr>
                      <m:t> </m:t>
                    </m:r>
                    <m:r>
                      <m:rPr>
                        <m:sty m:val="p"/>
                      </m:rPr>
                      <a:rPr lang="en-IN" b="0" i="0" smtClean="0">
                        <a:latin typeface="Cambria Math" panose="02040503050406030204" pitchFamily="18" charset="0"/>
                      </a:rPr>
                      <m:t>by</m:t>
                    </m:r>
                    <m:r>
                      <a:rPr lang="en-IN" b="0" i="0" smtClean="0">
                        <a:latin typeface="Cambria Math" panose="02040503050406030204" pitchFamily="18" charset="0"/>
                      </a:rPr>
                      <m:t> </m:t>
                    </m:r>
                    <m:r>
                      <a:rPr lang="en-IN" b="0" i="1" smtClean="0">
                        <a:latin typeface="Cambria Math" panose="02040503050406030204" pitchFamily="18" charset="0"/>
                      </a:rPr>
                      <m:t>𝑃</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 </m:t>
                    </m:r>
                  </m:oMath>
                </a14:m>
                <a:endParaRPr lang="en-IN" dirty="0"/>
              </a:p>
              <a:p>
                <a:pPr marL="285750" indent="-285750">
                  <a:buFont typeface="Arial" panose="020B0604020202020204" pitchFamily="34" charset="0"/>
                  <a:buChar char="•"/>
                </a:pPr>
                <a:r>
                  <a:rPr lang="en-IN" dirty="0"/>
                  <a:t>Ex: </a:t>
                </a:r>
                <a14:m>
                  <m:oMath xmlns:m="http://schemas.openxmlformats.org/officeDocument/2006/math">
                    <m:r>
                      <a:rPr lang="en-IN" b="0" i="1" smtClean="0">
                        <a:latin typeface="Cambria Math" panose="02040503050406030204" pitchFamily="18" charset="0"/>
                      </a:rPr>
                      <m:t>𝑃</m:t>
                    </m:r>
                    <m:d>
                      <m:dPr>
                        <m:ctrlPr>
                          <a:rPr lang="en-IN" b="0" i="1" smtClean="0">
                            <a:latin typeface="Cambria Math" panose="02040503050406030204" pitchFamily="18" charset="0"/>
                          </a:rPr>
                        </m:ctrlPr>
                      </m:dPr>
                      <m:e>
                        <m:r>
                          <a:rPr lang="en-IN" b="0" i="1" smtClean="0">
                            <a:latin typeface="Cambria Math" panose="02040503050406030204" pitchFamily="18" charset="0"/>
                          </a:rPr>
                          <m:t>𝐵</m:t>
                        </m:r>
                      </m:e>
                      <m:e>
                        <m:r>
                          <a:rPr lang="en-IN" b="0" i="1" smtClean="0">
                            <a:latin typeface="Cambria Math" panose="02040503050406030204" pitchFamily="18" charset="0"/>
                          </a:rPr>
                          <m:t>𝐴</m:t>
                        </m:r>
                        <m:r>
                          <a:rPr lang="en-IN" b="0" i="1" smtClean="0">
                            <a:latin typeface="Cambria Math" panose="02040503050406030204" pitchFamily="18" charset="0"/>
                          </a:rPr>
                          <m:t>, </m:t>
                        </m:r>
                        <m:r>
                          <a:rPr lang="en-IN" b="0" i="1" smtClean="0">
                            <a:latin typeface="Cambria Math" panose="02040503050406030204" pitchFamily="18" charset="0"/>
                          </a:rPr>
                          <m:t>𝑟𝑖𝑔h𝑡</m:t>
                        </m:r>
                      </m:e>
                    </m:d>
                    <m:r>
                      <a:rPr lang="en-IN" b="0" i="1" smtClean="0">
                        <a:latin typeface="Cambria Math" panose="02040503050406030204" pitchFamily="18" charset="0"/>
                      </a:rPr>
                      <m:t>=1.0 </m:t>
                    </m:r>
                  </m:oMath>
                </a14:m>
                <a:endParaRPr lang="en-IN" b="0" dirty="0"/>
              </a:p>
              <a:p>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4422710" y="1707502"/>
                <a:ext cx="7119257" cy="2308324"/>
              </a:xfrm>
              <a:prstGeom prst="rect">
                <a:avLst/>
              </a:prstGeom>
              <a:blipFill>
                <a:blip r:embed="rId3"/>
                <a:stretch>
                  <a:fillRect l="-600" t="-1319" r="-1200"/>
                </a:stretch>
              </a:blipFill>
            </p:spPr>
            <p:txBody>
              <a:bodyPr/>
              <a:lstStyle/>
              <a:p>
                <a:r>
                  <a:rPr lang="en-IN">
                    <a:noFill/>
                  </a:rPr>
                  <a:t> </a:t>
                </a:r>
              </a:p>
            </p:txBody>
          </p:sp>
        </mc:Fallback>
      </mc:AlternateContent>
      <p:pic>
        <p:nvPicPr>
          <p:cNvPr id="6" name="Picture 5"/>
          <p:cNvPicPr>
            <a:picLocks noChangeAspect="1"/>
          </p:cNvPicPr>
          <p:nvPr/>
        </p:nvPicPr>
        <p:blipFill>
          <a:blip r:embed="rId4"/>
          <a:stretch>
            <a:fillRect/>
          </a:stretch>
        </p:blipFill>
        <p:spPr>
          <a:xfrm>
            <a:off x="5896197" y="3820527"/>
            <a:ext cx="4747671" cy="3041136"/>
          </a:xfrm>
          <a:prstGeom prst="rect">
            <a:avLst/>
          </a:prstGeom>
        </p:spPr>
      </p:pic>
    </p:spTree>
    <p:extLst>
      <p:ext uri="{BB962C8B-B14F-4D97-AF65-F5344CB8AC3E}">
        <p14:creationId xmlns:p14="http://schemas.microsoft.com/office/powerpoint/2010/main" val="1057797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89558"/>
          </a:xfrm>
        </p:spPr>
        <p:txBody>
          <a:bodyPr/>
          <a:lstStyle/>
          <a:p>
            <a:r>
              <a:rPr lang="en-IN" sz="3200" dirty="0"/>
              <a:t>Grid World as MDP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67748"/>
                <a:ext cx="10515600" cy="4318208"/>
              </a:xfrm>
            </p:spPr>
            <p:txBody>
              <a:bodyPr/>
              <a:lstStyle/>
              <a:p>
                <a:r>
                  <a:rPr lang="en-IN" sz="2400" b="1" dirty="0">
                    <a:solidFill>
                      <a:srgbClr val="FF0000"/>
                    </a:solidFill>
                  </a:rPr>
                  <a:t>Reward function</a:t>
                </a:r>
                <a:r>
                  <a:rPr lang="en-IN" sz="2400" dirty="0"/>
                  <a:t>: the reward the agent receives while moving from state </a:t>
                </a:r>
                <a14:m>
                  <m:oMath xmlns:m="http://schemas.openxmlformats.org/officeDocument/2006/math">
                    <m:r>
                      <a:rPr lang="en-IN" sz="2400" b="0" i="1" smtClean="0">
                        <a:latin typeface="Cambria Math" panose="02040503050406030204" pitchFamily="18" charset="0"/>
                      </a:rPr>
                      <m:t>𝑠</m:t>
                    </m:r>
                  </m:oMath>
                </a14:m>
                <a:r>
                  <a:rPr lang="en-IN" sz="2400" dirty="0"/>
                  <a:t> to state </a:t>
                </a: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𝑠</m:t>
                        </m:r>
                      </m:e>
                      <m:sup>
                        <m:r>
                          <a:rPr lang="en-IN" sz="2400" b="0" i="1" smtClean="0">
                            <a:latin typeface="Cambria Math" panose="02040503050406030204" pitchFamily="18" charset="0"/>
                          </a:rPr>
                          <m:t>′</m:t>
                        </m:r>
                      </m:sup>
                    </m:sSup>
                  </m:oMath>
                </a14:m>
                <a:r>
                  <a:rPr lang="en-IN" sz="2400" dirty="0"/>
                  <a:t> while performing action </a:t>
                </a:r>
                <a14:m>
                  <m:oMath xmlns:m="http://schemas.openxmlformats.org/officeDocument/2006/math">
                    <m:r>
                      <a:rPr lang="en-IN" sz="2400" b="0" i="1" smtClean="0">
                        <a:latin typeface="Cambria Math" panose="02040503050406030204" pitchFamily="18" charset="0"/>
                      </a:rPr>
                      <m:t>𝑎</m:t>
                    </m:r>
                    <m:r>
                      <a:rPr lang="en-IN" sz="2400" b="0" i="1" smtClean="0">
                        <a:latin typeface="Cambria Math" panose="02040503050406030204" pitchFamily="18" charset="0"/>
                      </a:rPr>
                      <m:t>. </m:t>
                    </m:r>
                  </m:oMath>
                </a14:m>
                <a:r>
                  <a:rPr lang="en-IN" sz="2400" dirty="0"/>
                  <a:t> Denoted by </a:t>
                </a:r>
                <a14:m>
                  <m:oMath xmlns:m="http://schemas.openxmlformats.org/officeDocument/2006/math">
                    <m:r>
                      <a:rPr lang="en-IN" sz="2400" b="0" i="1" smtClean="0">
                        <a:latin typeface="Cambria Math" panose="02040503050406030204" pitchFamily="18" charset="0"/>
                      </a:rPr>
                      <m:t>𝑅</m:t>
                    </m:r>
                    <m:r>
                      <a:rPr lang="en-IN" sz="2400" b="0" i="1" smtClean="0">
                        <a:latin typeface="Cambria Math" panose="02040503050406030204" pitchFamily="18" charset="0"/>
                      </a:rPr>
                      <m:t>(</m:t>
                    </m:r>
                    <m:r>
                      <a:rPr lang="en-IN" sz="2400" b="0" i="1" smtClean="0">
                        <a:latin typeface="Cambria Math" panose="02040503050406030204" pitchFamily="18" charset="0"/>
                      </a:rPr>
                      <m:t>𝑠</m:t>
                    </m:r>
                    <m:r>
                      <a:rPr lang="en-IN" sz="2400" b="0" i="1" smtClean="0">
                        <a:latin typeface="Cambria Math" panose="02040503050406030204" pitchFamily="18" charset="0"/>
                      </a:rPr>
                      <m:t>,</m:t>
                    </m:r>
                    <m:r>
                      <a:rPr lang="en-IN" sz="2400" b="0" i="1" smtClean="0">
                        <a:latin typeface="Cambria Math" panose="02040503050406030204" pitchFamily="18" charset="0"/>
                      </a:rPr>
                      <m:t>𝑎</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𝑠</m:t>
                        </m:r>
                      </m:e>
                      <m:sup>
                        <m:r>
                          <a:rPr lang="en-IN" sz="2400" b="0" i="1" smtClean="0">
                            <a:latin typeface="Cambria Math" panose="02040503050406030204" pitchFamily="18" charset="0"/>
                          </a:rPr>
                          <m:t>′</m:t>
                        </m:r>
                      </m:sup>
                    </m:sSup>
                    <m:r>
                      <a:rPr lang="en-IN" sz="2400" b="0" i="1" smtClean="0">
                        <a:latin typeface="Cambria Math" panose="02040503050406030204" pitchFamily="18" charset="0"/>
                      </a:rPr>
                      <m:t>)</m:t>
                    </m:r>
                  </m:oMath>
                </a14:m>
                <a:r>
                  <a:rPr lang="en-IN" sz="2400" dirty="0"/>
                  <a:t>.</a:t>
                </a:r>
              </a:p>
              <a:p>
                <a:r>
                  <a:rPr lang="en-IN" sz="2400" dirty="0"/>
                  <a:t>Ex: </a:t>
                </a:r>
                <a14:m>
                  <m:oMath xmlns:m="http://schemas.openxmlformats.org/officeDocument/2006/math">
                    <m:r>
                      <a:rPr lang="en-IN" sz="2400" b="0" i="1" smtClean="0">
                        <a:latin typeface="Cambria Math" panose="02040503050406030204" pitchFamily="18" charset="0"/>
                      </a:rPr>
                      <m:t>𝑅</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𝐴</m:t>
                        </m:r>
                        <m:r>
                          <a:rPr lang="en-IN" sz="2400" b="0" i="1" smtClean="0">
                            <a:latin typeface="Cambria Math" panose="02040503050406030204" pitchFamily="18" charset="0"/>
                          </a:rPr>
                          <m:t>, </m:t>
                        </m:r>
                        <m:r>
                          <a:rPr lang="en-IN" sz="2400" b="0" i="1" smtClean="0">
                            <a:latin typeface="Cambria Math" panose="02040503050406030204" pitchFamily="18" charset="0"/>
                          </a:rPr>
                          <m:t>𝑟𝑖𝑔h𝑡</m:t>
                        </m:r>
                        <m:r>
                          <a:rPr lang="en-IN" sz="2400" b="0" i="1" smtClean="0">
                            <a:latin typeface="Cambria Math" panose="02040503050406030204" pitchFamily="18" charset="0"/>
                          </a:rPr>
                          <m:t>, </m:t>
                        </m:r>
                        <m:r>
                          <a:rPr lang="en-IN" sz="2400" b="0" i="1" smtClean="0">
                            <a:latin typeface="Cambria Math" panose="02040503050406030204" pitchFamily="18" charset="0"/>
                          </a:rPr>
                          <m:t>𝐵</m:t>
                        </m:r>
                      </m:e>
                    </m:d>
                    <m:r>
                      <a:rPr lang="en-IN" sz="2400" b="0" i="1" smtClean="0">
                        <a:latin typeface="Cambria Math" panose="02040503050406030204" pitchFamily="18" charset="0"/>
                      </a:rPr>
                      <m:t>=−1</m:t>
                    </m:r>
                  </m:oMath>
                </a14:m>
                <a:r>
                  <a:rPr lang="en-IN" sz="2400" dirty="0"/>
                  <a:t>.                                         </a:t>
                </a:r>
                <a14:m>
                  <m:oMath xmlns:m="http://schemas.openxmlformats.org/officeDocument/2006/math">
                    <m:r>
                      <a:rPr lang="en-IN" sz="2400" b="0" i="1" smtClean="0">
                        <a:latin typeface="Cambria Math" panose="02040503050406030204" pitchFamily="18" charset="0"/>
                      </a:rPr>
                      <m:t>𝑅</m:t>
                    </m:r>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𝐶</m:t>
                        </m:r>
                        <m:r>
                          <a:rPr lang="en-IN" sz="2400" b="0" i="1" smtClean="0">
                            <a:latin typeface="Cambria Math" panose="02040503050406030204" pitchFamily="18" charset="0"/>
                          </a:rPr>
                          <m:t>, </m:t>
                        </m:r>
                        <m:r>
                          <a:rPr lang="en-IN" sz="2400" b="0" i="1" smtClean="0">
                            <a:latin typeface="Cambria Math" panose="02040503050406030204" pitchFamily="18" charset="0"/>
                          </a:rPr>
                          <m:t>𝑑𝑜𝑤𝑛</m:t>
                        </m:r>
                        <m:r>
                          <a:rPr lang="en-IN" sz="2400" b="0" i="1" smtClean="0">
                            <a:latin typeface="Cambria Math" panose="02040503050406030204" pitchFamily="18" charset="0"/>
                          </a:rPr>
                          <m:t>, </m:t>
                        </m:r>
                        <m:r>
                          <a:rPr lang="en-IN" sz="2400" b="0" i="1" smtClean="0">
                            <a:latin typeface="Cambria Math" panose="02040503050406030204" pitchFamily="18" charset="0"/>
                          </a:rPr>
                          <m:t>𝐹</m:t>
                        </m:r>
                      </m:e>
                    </m:d>
                    <m:r>
                      <a:rPr lang="en-IN" sz="2400" b="0" i="1" smtClean="0">
                        <a:latin typeface="Cambria Math" panose="02040503050406030204" pitchFamily="18" charset="0"/>
                      </a:rPr>
                      <m:t>= +1</m:t>
                    </m:r>
                  </m:oMath>
                </a14:m>
                <a:endParaRPr lang="en-IN" sz="2400" dirty="0"/>
              </a:p>
              <a:p>
                <a:endParaRPr lang="en-IN" sz="2400" dirty="0"/>
              </a:p>
              <a:p>
                <a:pPr marL="0" indent="0">
                  <a:buNone/>
                </a:pPr>
                <a:endParaRPr lang="en-I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67748"/>
                <a:ext cx="10515600" cy="4318208"/>
              </a:xfrm>
              <a:blipFill>
                <a:blip r:embed="rId2"/>
                <a:stretch>
                  <a:fillRect l="-812" t="-1975" r="-1043"/>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838200" y="2286642"/>
            <a:ext cx="4461588" cy="3124471"/>
          </a:xfrm>
          <a:prstGeom prst="rect">
            <a:avLst/>
          </a:prstGeom>
        </p:spPr>
      </p:pic>
      <p:pic>
        <p:nvPicPr>
          <p:cNvPr id="5" name="Picture 4"/>
          <p:cNvPicPr>
            <a:picLocks noChangeAspect="1"/>
          </p:cNvPicPr>
          <p:nvPr/>
        </p:nvPicPr>
        <p:blipFill>
          <a:blip r:embed="rId4"/>
          <a:stretch>
            <a:fillRect/>
          </a:stretch>
        </p:blipFill>
        <p:spPr>
          <a:xfrm>
            <a:off x="6096000" y="2416385"/>
            <a:ext cx="4519052" cy="2834886"/>
          </a:xfrm>
          <a:prstGeom prst="rect">
            <a:avLst/>
          </a:prstGeom>
        </p:spPr>
      </p:pic>
    </p:spTree>
    <p:extLst>
      <p:ext uri="{BB962C8B-B14F-4D97-AF65-F5344CB8AC3E}">
        <p14:creationId xmlns:p14="http://schemas.microsoft.com/office/powerpoint/2010/main" val="1421819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0001"/>
            <a:ext cx="10515600" cy="480227"/>
          </a:xfrm>
        </p:spPr>
        <p:txBody>
          <a:bodyPr/>
          <a:lstStyle/>
          <a:p>
            <a:r>
              <a:rPr lang="en-IN" dirty="0"/>
              <a:t>Fundamental concepts of RL</a:t>
            </a:r>
          </a:p>
        </p:txBody>
      </p:sp>
      <p:sp>
        <p:nvSpPr>
          <p:cNvPr id="3" name="Content Placeholder 2"/>
          <p:cNvSpPr>
            <a:spLocks noGrp="1"/>
          </p:cNvSpPr>
          <p:nvPr>
            <p:ph idx="1"/>
          </p:nvPr>
        </p:nvSpPr>
        <p:spPr>
          <a:xfrm>
            <a:off x="838200" y="933061"/>
            <a:ext cx="10515600" cy="4879909"/>
          </a:xfrm>
        </p:spPr>
        <p:txBody>
          <a:bodyPr/>
          <a:lstStyle/>
          <a:p>
            <a:r>
              <a:rPr lang="en-IN" sz="1600" b="1" dirty="0">
                <a:solidFill>
                  <a:srgbClr val="FF0000"/>
                </a:solidFill>
              </a:rPr>
              <a:t>Maths essentials : Expectation of a random variable X</a:t>
            </a:r>
          </a:p>
          <a:p>
            <a:r>
              <a:rPr lang="en-IN" sz="1600" dirty="0"/>
              <a:t>A random variable takes values from a random experiment such as throwing a dice, tossing a coin, etc. </a:t>
            </a:r>
          </a:p>
          <a:p>
            <a:r>
              <a:rPr lang="en-IN" sz="1600" dirty="0"/>
              <a:t>Ex : if we are throwing a fair dice, then the possible outcomes(X) are 1,2,3,4,5,and 6. </a:t>
            </a:r>
          </a:p>
          <a:p>
            <a:r>
              <a:rPr lang="en-IN" sz="1600" dirty="0"/>
              <a:t>The probability of occurrence of each of these outcomes are 1/6 </a:t>
            </a:r>
          </a:p>
          <a:p>
            <a:endParaRPr lang="en-IN" sz="2000" dirty="0"/>
          </a:p>
          <a:p>
            <a:endParaRPr lang="en-IN" sz="2000" dirty="0"/>
          </a:p>
          <a:p>
            <a:endParaRPr lang="en-IN" sz="2000" dirty="0"/>
          </a:p>
          <a:p>
            <a:r>
              <a:rPr lang="en-IN" sz="1800" dirty="0"/>
              <a:t>Find the average value of the random variable X? </a:t>
            </a:r>
          </a:p>
          <a:p>
            <a:pPr marL="457200" lvl="1" indent="0">
              <a:buNone/>
            </a:pPr>
            <a:r>
              <a:rPr lang="en-IN" sz="1600" dirty="0" err="1"/>
              <a:t>Ans</a:t>
            </a:r>
            <a:r>
              <a:rPr lang="en-IN" sz="1600" dirty="0"/>
              <a:t> : take the weighted average of X  </a:t>
            </a:r>
          </a:p>
          <a:p>
            <a:pPr marL="0" indent="0">
              <a:buNone/>
            </a:pPr>
            <a:r>
              <a:rPr lang="en-IN" dirty="0"/>
              <a:t>  </a:t>
            </a:r>
          </a:p>
        </p:txBody>
      </p:sp>
      <p:pic>
        <p:nvPicPr>
          <p:cNvPr id="4" name="Picture 3"/>
          <p:cNvPicPr>
            <a:picLocks noChangeAspect="1"/>
          </p:cNvPicPr>
          <p:nvPr/>
        </p:nvPicPr>
        <p:blipFill>
          <a:blip r:embed="rId2"/>
          <a:stretch>
            <a:fillRect/>
          </a:stretch>
        </p:blipFill>
        <p:spPr>
          <a:xfrm>
            <a:off x="2836186" y="2212484"/>
            <a:ext cx="3795089" cy="1333616"/>
          </a:xfrm>
          <a:prstGeom prst="rect">
            <a:avLst/>
          </a:prstGeom>
        </p:spPr>
      </p:pic>
      <p:pic>
        <p:nvPicPr>
          <p:cNvPr id="5" name="Picture 4"/>
          <p:cNvPicPr>
            <a:picLocks noChangeAspect="1"/>
          </p:cNvPicPr>
          <p:nvPr/>
        </p:nvPicPr>
        <p:blipFill>
          <a:blip r:embed="rId3"/>
          <a:stretch>
            <a:fillRect/>
          </a:stretch>
        </p:blipFill>
        <p:spPr>
          <a:xfrm>
            <a:off x="6195917" y="3686059"/>
            <a:ext cx="2154980" cy="845893"/>
          </a:xfrm>
          <a:prstGeom prst="rect">
            <a:avLst/>
          </a:prstGeom>
        </p:spPr>
      </p:pic>
      <p:pic>
        <p:nvPicPr>
          <p:cNvPr id="6" name="Picture 5"/>
          <p:cNvPicPr>
            <a:picLocks noChangeAspect="1"/>
          </p:cNvPicPr>
          <p:nvPr/>
        </p:nvPicPr>
        <p:blipFill>
          <a:blip r:embed="rId4"/>
          <a:stretch>
            <a:fillRect/>
          </a:stretch>
        </p:blipFill>
        <p:spPr>
          <a:xfrm>
            <a:off x="1007706" y="4531952"/>
            <a:ext cx="8733453" cy="457240"/>
          </a:xfrm>
          <a:prstGeom prst="rect">
            <a:avLst/>
          </a:prstGeom>
        </p:spPr>
      </p:pic>
    </p:spTree>
    <p:extLst>
      <p:ext uri="{BB962C8B-B14F-4D97-AF65-F5344CB8AC3E}">
        <p14:creationId xmlns:p14="http://schemas.microsoft.com/office/powerpoint/2010/main" val="3220222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52235"/>
          </a:xfrm>
        </p:spPr>
        <p:txBody>
          <a:bodyPr/>
          <a:lstStyle/>
          <a:p>
            <a:r>
              <a:rPr lang="en-IN" dirty="0"/>
              <a:t>Fundamental concepts of RL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14400"/>
                <a:ext cx="10515600" cy="4271555"/>
              </a:xfrm>
            </p:spPr>
            <p:txBody>
              <a:bodyPr/>
              <a:lstStyle/>
              <a:p>
                <a:r>
                  <a:rPr lang="en-IN" b="1" dirty="0">
                    <a:solidFill>
                      <a:srgbClr val="FF0000"/>
                    </a:solidFill>
                  </a:rPr>
                  <a:t>Expectation of a function of a random variable X</a:t>
                </a:r>
              </a:p>
              <a:p>
                <a:r>
                  <a:rPr lang="en-IN" dirty="0"/>
                  <a:t>Ex: Let </a:t>
                </a:r>
                <a14:m>
                  <m:oMath xmlns:m="http://schemas.openxmlformats.org/officeDocument/2006/math">
                    <m:r>
                      <a:rPr lang="en-IN" b="0" i="1" smtClean="0">
                        <a:latin typeface="Cambria Math" panose="02040503050406030204" pitchFamily="18" charset="0"/>
                      </a:rPr>
                      <m:t>𝑓</m:t>
                    </m:r>
                    <m:d>
                      <m:dPr>
                        <m:ctrlPr>
                          <a:rPr lang="en-IN" b="0" i="1" smtClean="0">
                            <a:latin typeface="Cambria Math" panose="02040503050406030204" pitchFamily="18" charset="0"/>
                          </a:rPr>
                        </m:ctrlPr>
                      </m:dPr>
                      <m:e>
                        <m:r>
                          <a:rPr lang="en-IN" b="0" i="1" smtClean="0">
                            <a:latin typeface="Cambria Math" panose="02040503050406030204" pitchFamily="18" charset="0"/>
                          </a:rPr>
                          <m:t>𝑋</m:t>
                        </m:r>
                      </m:e>
                    </m:d>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𝑋</m:t>
                        </m:r>
                      </m:e>
                      <m:sup>
                        <m:r>
                          <a:rPr lang="en-IN" b="0" i="1" smtClean="0">
                            <a:latin typeface="Cambria Math" panose="02040503050406030204" pitchFamily="18" charset="0"/>
                          </a:rPr>
                          <m:t>2</m:t>
                        </m:r>
                      </m:sup>
                    </m:sSup>
                    <m:r>
                      <a:rPr lang="en-IN" b="0" i="1" smtClean="0">
                        <a:latin typeface="Cambria Math" panose="02040503050406030204" pitchFamily="18" charset="0"/>
                      </a:rPr>
                      <m:t> . </m:t>
                    </m:r>
                    <m:r>
                      <a:rPr lang="en-IN" b="0" i="1" smtClean="0">
                        <a:latin typeface="Cambria Math" panose="02040503050406030204" pitchFamily="18" charset="0"/>
                      </a:rPr>
                      <m:t>𝐹𝑖𝑛𝑑</m:t>
                    </m:r>
                    <m:r>
                      <a:rPr lang="en-IN" b="0" i="1" smtClean="0">
                        <a:latin typeface="Cambria Math" panose="02040503050406030204" pitchFamily="18" charset="0"/>
                      </a:rPr>
                      <m:t> </m:t>
                    </m:r>
                    <m:r>
                      <a:rPr lang="en-IN" b="0" i="1" smtClean="0">
                        <a:latin typeface="Cambria Math" panose="02040503050406030204" pitchFamily="18" charset="0"/>
                      </a:rPr>
                      <m:t>𝑡h𝑒</m:t>
                    </m:r>
                    <m:r>
                      <a:rPr lang="en-IN" b="0" i="1" smtClean="0">
                        <a:latin typeface="Cambria Math" panose="02040503050406030204" pitchFamily="18" charset="0"/>
                      </a:rPr>
                      <m:t> </m:t>
                    </m:r>
                    <m:r>
                      <a:rPr lang="en-IN" b="0" i="1" smtClean="0">
                        <a:latin typeface="Cambria Math" panose="02040503050406030204" pitchFamily="18" charset="0"/>
                      </a:rPr>
                      <m:t>𝑒𝑥𝑝𝑒𝑐𝑡𝑒𝑑</m:t>
                    </m:r>
                    <m:r>
                      <a:rPr lang="en-IN" b="0" i="1" smtClean="0">
                        <a:latin typeface="Cambria Math" panose="02040503050406030204" pitchFamily="18" charset="0"/>
                      </a:rPr>
                      <m:t> </m:t>
                    </m:r>
                    <m:r>
                      <a:rPr lang="en-IN" b="0" i="1" smtClean="0">
                        <a:latin typeface="Cambria Math" panose="02040503050406030204" pitchFamily="18" charset="0"/>
                      </a:rPr>
                      <m:t>𝑣𝑎𝑙𝑢𝑒</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𝑓</m:t>
                    </m:r>
                    <m:r>
                      <a:rPr lang="en-IN" b="0" i="1" smtClean="0">
                        <a:latin typeface="Cambria Math" panose="02040503050406030204" pitchFamily="18" charset="0"/>
                      </a:rPr>
                      <m:t>(</m:t>
                    </m:r>
                    <m:r>
                      <a:rPr lang="en-IN" b="0" i="1" smtClean="0">
                        <a:latin typeface="Cambria Math" panose="02040503050406030204" pitchFamily="18" charset="0"/>
                      </a:rPr>
                      <m:t>𝑋</m:t>
                    </m:r>
                    <m:r>
                      <a:rPr lang="en-IN" b="0" i="1" smtClean="0">
                        <a:latin typeface="Cambria Math" panose="02040503050406030204" pitchFamily="18" charset="0"/>
                      </a:rPr>
                      <m:t>)</m:t>
                    </m:r>
                  </m:oMath>
                </a14:m>
                <a:endParaRPr lang="en-IN" dirty="0"/>
              </a:p>
              <a:p>
                <a:pPr marL="0" indent="0">
                  <a:buNone/>
                </a:pP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14400"/>
                <a:ext cx="10515600" cy="4271555"/>
              </a:xfrm>
              <a:blipFill>
                <a:blip r:embed="rId2"/>
                <a:stretch>
                  <a:fillRect l="-1043" t="-2425"/>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838200" y="2076763"/>
            <a:ext cx="4107024" cy="1752752"/>
          </a:xfrm>
          <a:prstGeom prst="rect">
            <a:avLst/>
          </a:prstGeom>
        </p:spPr>
      </p:pic>
      <p:pic>
        <p:nvPicPr>
          <p:cNvPr id="5" name="Picture 4"/>
          <p:cNvPicPr>
            <a:picLocks noChangeAspect="1"/>
          </p:cNvPicPr>
          <p:nvPr/>
        </p:nvPicPr>
        <p:blipFill>
          <a:blip r:embed="rId4"/>
          <a:stretch>
            <a:fillRect/>
          </a:stretch>
        </p:blipFill>
        <p:spPr>
          <a:xfrm>
            <a:off x="5424926" y="2076763"/>
            <a:ext cx="5928874" cy="3258481"/>
          </a:xfrm>
          <a:prstGeom prst="rect">
            <a:avLst/>
          </a:prstGeom>
        </p:spPr>
      </p:pic>
    </p:spTree>
    <p:extLst>
      <p:ext uri="{BB962C8B-B14F-4D97-AF65-F5344CB8AC3E}">
        <p14:creationId xmlns:p14="http://schemas.microsoft.com/office/powerpoint/2010/main" val="311753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76170"/>
          </a:xfrm>
        </p:spPr>
        <p:txBody>
          <a:bodyPr/>
          <a:lstStyle/>
          <a:p>
            <a:r>
              <a:rPr lang="en-IN" dirty="0">
                <a:solidFill>
                  <a:srgbClr val="FF0000"/>
                </a:solidFill>
              </a:rPr>
              <a:t>Introduction to RL..</a:t>
            </a:r>
            <a:endParaRPr lang="en-IN" dirty="0"/>
          </a:p>
        </p:txBody>
      </p:sp>
      <p:sp>
        <p:nvSpPr>
          <p:cNvPr id="3" name="Content Placeholder 2"/>
          <p:cNvSpPr>
            <a:spLocks noGrp="1"/>
          </p:cNvSpPr>
          <p:nvPr>
            <p:ph idx="1"/>
          </p:nvPr>
        </p:nvSpPr>
        <p:spPr/>
        <p:txBody>
          <a:bodyPr/>
          <a:lstStyle/>
          <a:p>
            <a:r>
              <a:rPr lang="en-US" sz="2400" dirty="0"/>
              <a:t>In Reinforcement Learning, the agent learns automatically using feedbacks without any labeled data, unlike </a:t>
            </a:r>
            <a:r>
              <a:rPr lang="en-US" sz="2400" dirty="0">
                <a:hlinkClick r:id="rId2"/>
              </a:rPr>
              <a:t>supervised learning.</a:t>
            </a:r>
            <a:endParaRPr lang="en-US" sz="2400" dirty="0"/>
          </a:p>
          <a:p>
            <a:r>
              <a:rPr lang="en-US" sz="2400" dirty="0"/>
              <a:t>Since there is no labeled data, the agent is bound to learn by its experience only.</a:t>
            </a:r>
          </a:p>
          <a:p>
            <a:r>
              <a:rPr lang="en-US" sz="2400" dirty="0"/>
              <a:t>RL solves a specific type of problem where decision making is sequential, and the goal is long-term, such as </a:t>
            </a:r>
            <a:r>
              <a:rPr lang="en-US" sz="2400" b="1" dirty="0"/>
              <a:t>game-playing, robotics</a:t>
            </a:r>
            <a:r>
              <a:rPr lang="en-US" sz="2400" dirty="0"/>
              <a:t>, etc. </a:t>
            </a:r>
          </a:p>
          <a:p>
            <a:pPr marL="0" indent="0">
              <a:buNone/>
            </a:pPr>
            <a:endParaRPr lang="en-US" sz="2400" dirty="0"/>
          </a:p>
          <a:p>
            <a:pPr marL="0" indent="0">
              <a:buNone/>
            </a:pPr>
            <a:endParaRPr lang="en-IN" dirty="0"/>
          </a:p>
        </p:txBody>
      </p:sp>
    </p:spTree>
    <p:extLst>
      <p:ext uri="{BB962C8B-B14F-4D97-AF65-F5344CB8AC3E}">
        <p14:creationId xmlns:p14="http://schemas.microsoft.com/office/powerpoint/2010/main" val="3700600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Fundamental concepts of RL</a:t>
            </a:r>
          </a:p>
        </p:txBody>
      </p:sp>
      <p:sp>
        <p:nvSpPr>
          <p:cNvPr id="3" name="Content Placeholder 2"/>
          <p:cNvSpPr>
            <a:spLocks noGrp="1"/>
          </p:cNvSpPr>
          <p:nvPr>
            <p:ph idx="1"/>
          </p:nvPr>
        </p:nvSpPr>
        <p:spPr>
          <a:xfrm>
            <a:off x="558281" y="1240972"/>
            <a:ext cx="10515600" cy="4245428"/>
          </a:xfrm>
        </p:spPr>
        <p:txBody>
          <a:bodyPr/>
          <a:lstStyle/>
          <a:p>
            <a:r>
              <a:rPr lang="en-IN" sz="2400" b="1" dirty="0"/>
              <a:t>Action Space </a:t>
            </a:r>
            <a:r>
              <a:rPr lang="en-IN" sz="2400" dirty="0"/>
              <a:t>: the set of all possible actions in the environment</a:t>
            </a:r>
          </a:p>
          <a:p>
            <a:pPr lvl="1"/>
            <a:r>
              <a:rPr lang="en-IN" sz="2000" dirty="0"/>
              <a:t>Ex: for the grid world environment, the action space is [</a:t>
            </a:r>
            <a:r>
              <a:rPr lang="en-IN" sz="2000" dirty="0" err="1"/>
              <a:t>up,down,left,right</a:t>
            </a:r>
            <a:r>
              <a:rPr lang="en-IN" sz="2000" dirty="0"/>
              <a:t>]</a:t>
            </a:r>
          </a:p>
          <a:p>
            <a:r>
              <a:rPr lang="en-IN" sz="2400" b="1" dirty="0"/>
              <a:t>Types of Action Space</a:t>
            </a:r>
            <a:r>
              <a:rPr lang="en-IN" sz="2400" dirty="0"/>
              <a:t>: discrete and continuous</a:t>
            </a:r>
          </a:p>
          <a:p>
            <a:r>
              <a:rPr lang="en-IN" sz="2400" b="1" dirty="0"/>
              <a:t>A Discrete action space </a:t>
            </a:r>
            <a:r>
              <a:rPr lang="en-IN" sz="2400" dirty="0"/>
              <a:t>has actions that are discrete. </a:t>
            </a:r>
          </a:p>
          <a:p>
            <a:pPr lvl="1"/>
            <a:r>
              <a:rPr lang="en-IN" sz="2000" dirty="0"/>
              <a:t>Ex: the action space of the grid world environment</a:t>
            </a:r>
          </a:p>
          <a:p>
            <a:r>
              <a:rPr lang="en-IN" sz="2400" dirty="0"/>
              <a:t>A </a:t>
            </a:r>
            <a:r>
              <a:rPr lang="en-IN" sz="2400" b="1" dirty="0"/>
              <a:t>continuous action space </a:t>
            </a:r>
            <a:r>
              <a:rPr lang="en-IN" sz="2400" dirty="0"/>
              <a:t>has action that are continuous. </a:t>
            </a:r>
          </a:p>
          <a:p>
            <a:pPr lvl="1"/>
            <a:r>
              <a:rPr lang="en-IN" sz="2000" dirty="0"/>
              <a:t>Ex: training an agent to drive a car, actions are continuous in nature such as speed, degrees to rotate the wheel, etc..</a:t>
            </a:r>
          </a:p>
        </p:txBody>
      </p:sp>
    </p:spTree>
    <p:extLst>
      <p:ext uri="{BB962C8B-B14F-4D97-AF65-F5344CB8AC3E}">
        <p14:creationId xmlns:p14="http://schemas.microsoft.com/office/powerpoint/2010/main" val="207295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10856"/>
          </a:xfrm>
        </p:spPr>
        <p:txBody>
          <a:bodyPr/>
          <a:lstStyle/>
          <a:p>
            <a:r>
              <a:rPr lang="en-IN" dirty="0"/>
              <a:t>Fundamental concepts of RL</a:t>
            </a:r>
          </a:p>
        </p:txBody>
      </p:sp>
      <p:sp>
        <p:nvSpPr>
          <p:cNvPr id="3" name="Content Placeholder 2"/>
          <p:cNvSpPr>
            <a:spLocks noGrp="1"/>
          </p:cNvSpPr>
          <p:nvPr>
            <p:ph idx="1"/>
          </p:nvPr>
        </p:nvSpPr>
        <p:spPr>
          <a:xfrm>
            <a:off x="838200" y="923732"/>
            <a:ext cx="10515600" cy="5085182"/>
          </a:xfrm>
        </p:spPr>
        <p:txBody>
          <a:bodyPr/>
          <a:lstStyle/>
          <a:p>
            <a:r>
              <a:rPr lang="en-IN" sz="2400" b="1" dirty="0"/>
              <a:t>A </a:t>
            </a:r>
            <a:r>
              <a:rPr lang="en-IN" sz="2400" b="1" dirty="0">
                <a:solidFill>
                  <a:srgbClr val="FF0000"/>
                </a:solidFill>
              </a:rPr>
              <a:t>policy</a:t>
            </a:r>
            <a:r>
              <a:rPr lang="en-IN" sz="2400" b="1" dirty="0"/>
              <a:t> </a:t>
            </a:r>
            <a:r>
              <a:rPr lang="en-IN" sz="2400" dirty="0"/>
              <a:t>defines the agent’s behaviour in an environment.</a:t>
            </a:r>
          </a:p>
          <a:p>
            <a:r>
              <a:rPr lang="en-IN" sz="2400" dirty="0"/>
              <a:t>It tells the agent what action to perform in each state.</a:t>
            </a:r>
          </a:p>
          <a:p>
            <a:r>
              <a:rPr lang="en-IN" sz="2400" dirty="0"/>
              <a:t>Ex: in the grid world </a:t>
            </a:r>
            <a:r>
              <a:rPr lang="en-IN" sz="2400" dirty="0" err="1"/>
              <a:t>envt</a:t>
            </a:r>
            <a:r>
              <a:rPr lang="en-IN" sz="2400" dirty="0"/>
              <a:t> with states from A to I, and 4 actions, a policy may tell the agent to move </a:t>
            </a:r>
            <a:r>
              <a:rPr lang="en-IN" sz="2400" b="1" dirty="0"/>
              <a:t>down</a:t>
            </a:r>
            <a:r>
              <a:rPr lang="en-IN" sz="2400" dirty="0"/>
              <a:t> in state A, move </a:t>
            </a:r>
            <a:r>
              <a:rPr lang="en-IN" sz="2400" b="1" dirty="0"/>
              <a:t>right</a:t>
            </a:r>
            <a:r>
              <a:rPr lang="en-IN" sz="2400" dirty="0"/>
              <a:t> in state D, so on.</a:t>
            </a:r>
          </a:p>
          <a:p>
            <a:r>
              <a:rPr lang="en-IN" sz="2400" dirty="0"/>
              <a:t>In the first iteration, the agent starts with a random policy, taking a random action in each state. </a:t>
            </a:r>
          </a:p>
          <a:p>
            <a:r>
              <a:rPr lang="en-IN" sz="2400" dirty="0"/>
              <a:t>Learns whether the actions taken in each state are good or bad based on the reward it gets. </a:t>
            </a:r>
          </a:p>
          <a:p>
            <a:r>
              <a:rPr lang="en-IN" sz="2400" dirty="0"/>
              <a:t>Over a series of iterations, the agent learns a good policy that gets a positive reward. </a:t>
            </a:r>
          </a:p>
          <a:p>
            <a:r>
              <a:rPr lang="en-IN" sz="2400" dirty="0"/>
              <a:t>This </a:t>
            </a:r>
            <a:r>
              <a:rPr lang="en-IN" sz="2400" b="1" dirty="0">
                <a:solidFill>
                  <a:srgbClr val="FF0000"/>
                </a:solidFill>
              </a:rPr>
              <a:t>good(optimal) policy </a:t>
            </a:r>
            <a:r>
              <a:rPr lang="en-IN" sz="2400" dirty="0"/>
              <a:t>is the policy that gets the agent a good reward and helps the agent to reach the goal state.</a:t>
            </a:r>
          </a:p>
        </p:txBody>
      </p:sp>
    </p:spTree>
    <p:extLst>
      <p:ext uri="{BB962C8B-B14F-4D97-AF65-F5344CB8AC3E}">
        <p14:creationId xmlns:p14="http://schemas.microsoft.com/office/powerpoint/2010/main" val="3085025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26109"/>
          </a:xfrm>
        </p:spPr>
        <p:txBody>
          <a:bodyPr/>
          <a:lstStyle/>
          <a:p>
            <a:r>
              <a:rPr lang="en-IN" dirty="0"/>
              <a:t>Fundamental concepts of RL..</a:t>
            </a:r>
          </a:p>
        </p:txBody>
      </p:sp>
      <p:sp>
        <p:nvSpPr>
          <p:cNvPr id="3" name="Content Placeholder 2"/>
          <p:cNvSpPr>
            <a:spLocks noGrp="1"/>
          </p:cNvSpPr>
          <p:nvPr>
            <p:ph idx="1"/>
          </p:nvPr>
        </p:nvSpPr>
        <p:spPr>
          <a:xfrm>
            <a:off x="838200" y="1035698"/>
            <a:ext cx="10515600" cy="4150257"/>
          </a:xfrm>
        </p:spPr>
        <p:txBody>
          <a:bodyPr/>
          <a:lstStyle/>
          <a:p>
            <a:r>
              <a:rPr lang="en-IN" dirty="0"/>
              <a:t>Ex of an optimal policy</a:t>
            </a:r>
          </a:p>
          <a:p>
            <a:pPr marL="0" indent="0">
              <a:buNone/>
            </a:pPr>
            <a:endParaRPr lang="en-IN" dirty="0"/>
          </a:p>
        </p:txBody>
      </p:sp>
      <p:pic>
        <p:nvPicPr>
          <p:cNvPr id="4" name="Picture 3"/>
          <p:cNvPicPr>
            <a:picLocks noChangeAspect="1"/>
          </p:cNvPicPr>
          <p:nvPr/>
        </p:nvPicPr>
        <p:blipFill>
          <a:blip r:embed="rId2"/>
          <a:stretch>
            <a:fillRect/>
          </a:stretch>
        </p:blipFill>
        <p:spPr>
          <a:xfrm>
            <a:off x="979894" y="1765877"/>
            <a:ext cx="3761614" cy="351525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982548" y="821094"/>
                <a:ext cx="6130212" cy="5632311"/>
              </a:xfrm>
              <a:prstGeom prst="rect">
                <a:avLst/>
              </a:prstGeom>
              <a:noFill/>
            </p:spPr>
            <p:txBody>
              <a:bodyPr wrap="square" rtlCol="0">
                <a:spAutoFit/>
              </a:bodyPr>
              <a:lstStyle/>
              <a:p>
                <a:pPr marL="285750" indent="-285750">
                  <a:buFont typeface="Arial" panose="020B0604020202020204" pitchFamily="34" charset="0"/>
                  <a:buChar char="•"/>
                </a:pPr>
                <a:r>
                  <a:rPr lang="en-IN" b="1" dirty="0"/>
                  <a:t>Types of policy : deterministic and stochastic</a:t>
                </a:r>
              </a:p>
              <a:p>
                <a:pPr marL="285750" indent="-285750">
                  <a:buFont typeface="Arial" panose="020B0604020202020204" pitchFamily="34" charset="0"/>
                  <a:buChar char="•"/>
                </a:pPr>
                <a:r>
                  <a:rPr lang="en-IN" b="1" dirty="0">
                    <a:solidFill>
                      <a:srgbClr val="FF0000"/>
                    </a:solidFill>
                  </a:rPr>
                  <a:t>Deterministic Policy: </a:t>
                </a:r>
              </a:p>
              <a:p>
                <a:pPr marL="742950" lvl="1" indent="-285750">
                  <a:buFont typeface="Arial" panose="020B0604020202020204" pitchFamily="34" charset="0"/>
                  <a:buChar char="•"/>
                </a:pPr>
                <a:r>
                  <a:rPr lang="en-IN" dirty="0"/>
                  <a:t>this policy tells the agent to perform one particular action in a state.</a:t>
                </a:r>
              </a:p>
              <a:p>
                <a:pPr marL="742950" lvl="1" indent="-285750">
                  <a:buFont typeface="Arial" panose="020B0604020202020204" pitchFamily="34" charset="0"/>
                  <a:buChar char="•"/>
                </a:pPr>
                <a:r>
                  <a:rPr lang="en-IN" dirty="0"/>
                  <a:t>Denoted by </a:t>
                </a:r>
                <a:r>
                  <a:rPr lang="el-GR" dirty="0"/>
                  <a:t>μ</a:t>
                </a:r>
                <a:endParaRPr lang="en-IN" dirty="0"/>
              </a:p>
              <a:p>
                <a:pPr marL="742950" lvl="1" indent="-285750">
                  <a:buFont typeface="Arial" panose="020B0604020202020204" pitchFamily="34" charset="0"/>
                  <a:buChar char="•"/>
                </a:pPr>
                <a:r>
                  <a:rPr lang="en-IN" dirty="0"/>
                  <a:t>If the agent is in state ‘s’ at time ‘t’, the deterministic policy tells the agent to perform action ‘a’, expressed by</a:t>
                </a:r>
              </a:p>
              <a:p>
                <a:pPr lvl="1"/>
                <a:r>
                  <a:rPr lang="en-IN" dirty="0"/>
                  <a:t>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r>
                      <a:rPr lang="en-IN" b="0" i="1" smtClean="0">
                        <a:latin typeface="Cambria Math" panose="02040503050406030204" pitchFamily="18" charset="0"/>
                      </a:rPr>
                      <m:t>=  </m:t>
                    </m:r>
                    <m:r>
                      <m:rPr>
                        <m:sty m:val="p"/>
                      </m:rPr>
                      <a:rPr lang="el-GR" b="0" i="1" smtClean="0">
                        <a:latin typeface="Cambria Math" panose="02040503050406030204" pitchFamily="18" charset="0"/>
                      </a:rPr>
                      <m:t>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sub>
                    </m:sSub>
                    <m:r>
                      <a:rPr lang="en-IN" b="0" i="1" smtClean="0">
                        <a:latin typeface="Cambria Math" panose="02040503050406030204" pitchFamily="18" charset="0"/>
                      </a:rPr>
                      <m:t>)</m:t>
                    </m:r>
                  </m:oMath>
                </a14:m>
                <a:endParaRPr lang="en-IN" dirty="0"/>
              </a:p>
              <a:p>
                <a:pPr lvl="1"/>
                <a:r>
                  <a:rPr lang="en-IN" dirty="0"/>
                  <a:t>      Ex :  </a:t>
                </a:r>
                <a14:m>
                  <m:oMath xmlns:m="http://schemas.openxmlformats.org/officeDocument/2006/math">
                    <m:r>
                      <m:rPr>
                        <m:sty m:val="p"/>
                      </m:rPr>
                      <a:rPr lang="el-GR" i="1" smtClean="0">
                        <a:latin typeface="Cambria Math" panose="02040503050406030204" pitchFamily="18" charset="0"/>
                      </a:rPr>
                      <m:t>μ</m:t>
                    </m:r>
                    <m:d>
                      <m:dPr>
                        <m:ctrlPr>
                          <a:rPr lang="en-IN" b="0" i="1" smtClean="0">
                            <a:latin typeface="Cambria Math" panose="02040503050406030204" pitchFamily="18" charset="0"/>
                          </a:rPr>
                        </m:ctrlPr>
                      </m:dPr>
                      <m:e>
                        <m:r>
                          <a:rPr lang="en-IN" b="0" i="1" smtClean="0">
                            <a:latin typeface="Cambria Math" panose="02040503050406030204" pitchFamily="18" charset="0"/>
                          </a:rPr>
                          <m:t>𝐴</m:t>
                        </m:r>
                      </m:e>
                    </m:d>
                    <m:r>
                      <a:rPr lang="en-IN" b="0" i="1" smtClean="0">
                        <a:latin typeface="Cambria Math" panose="02040503050406030204" pitchFamily="18" charset="0"/>
                      </a:rPr>
                      <m:t>=</m:t>
                    </m:r>
                    <m:r>
                      <a:rPr lang="en-IN" b="0" i="1" smtClean="0">
                        <a:latin typeface="Cambria Math" panose="02040503050406030204" pitchFamily="18" charset="0"/>
                      </a:rPr>
                      <m:t>𝑑𝑜𝑤𝑛</m:t>
                    </m:r>
                  </m:oMath>
                </a14:m>
                <a:endParaRPr lang="en-IN" dirty="0"/>
              </a:p>
              <a:p>
                <a:pPr marL="285750" indent="-285750">
                  <a:buFont typeface="Arial" panose="020B0604020202020204" pitchFamily="34" charset="0"/>
                  <a:buChar char="•"/>
                </a:pPr>
                <a:r>
                  <a:rPr lang="en-IN" b="1" dirty="0">
                    <a:solidFill>
                      <a:srgbClr val="FF0000"/>
                    </a:solidFill>
                  </a:rPr>
                  <a:t>Stochastic policy </a:t>
                </a:r>
                <a:r>
                  <a:rPr lang="en-IN" dirty="0"/>
                  <a:t>:</a:t>
                </a:r>
              </a:p>
              <a:p>
                <a:pPr marL="742950" lvl="1" indent="-285750">
                  <a:buFont typeface="Arial" panose="020B0604020202020204" pitchFamily="34" charset="0"/>
                  <a:buChar char="•"/>
                </a:pPr>
                <a:r>
                  <a:rPr lang="en-IN" dirty="0"/>
                  <a:t>This policy doesn’t map a state to one particular action.</a:t>
                </a:r>
              </a:p>
              <a:p>
                <a:pPr marL="742950" lvl="1" indent="-285750">
                  <a:buFont typeface="Arial" panose="020B0604020202020204" pitchFamily="34" charset="0"/>
                  <a:buChar char="•"/>
                </a:pPr>
                <a:r>
                  <a:rPr lang="en-IN" dirty="0"/>
                  <a:t>It maps a state to a probability distribution over an action space</a:t>
                </a:r>
              </a:p>
              <a:p>
                <a:pPr marL="742950" lvl="1" indent="-285750">
                  <a:buFont typeface="Arial" panose="020B0604020202020204" pitchFamily="34" charset="0"/>
                  <a:buChar char="•"/>
                </a:pPr>
                <a:r>
                  <a:rPr lang="en-IN" dirty="0"/>
                  <a:t>Denoted by </a:t>
                </a:r>
                <a:r>
                  <a:rPr lang="el-GR" dirty="0"/>
                  <a:t>π</a:t>
                </a:r>
                <a:r>
                  <a:rPr lang="en-IN" dirty="0"/>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𝑎</m:t>
                        </m:r>
                      </m:e>
                      <m:sub>
                        <m:r>
                          <a:rPr lang="en-IN" i="1">
                            <a:latin typeface="Cambria Math" panose="02040503050406030204" pitchFamily="18" charset="0"/>
                          </a:rPr>
                          <m:t>𝑡</m:t>
                        </m:r>
                      </m:sub>
                    </m:sSub>
                    <m:r>
                      <a:rPr lang="en-IN" b="0" i="1">
                        <a:latin typeface="Cambria Math" panose="02040503050406030204" pitchFamily="18" charset="0"/>
                      </a:rPr>
                      <m:t> </m:t>
                    </m:r>
                    <m:r>
                      <a:rPr lang="en-IN" b="0" i="1" smtClean="0">
                        <a:latin typeface="Cambria Math" panose="02040503050406030204" pitchFamily="18" charset="0"/>
                      </a:rPr>
                      <m:t>~</m:t>
                    </m:r>
                    <m:r>
                      <a:rPr lang="en-IN" i="1">
                        <a:latin typeface="Cambria Math" panose="02040503050406030204" pitchFamily="18" charset="0"/>
                      </a:rPr>
                      <m:t>  </m:t>
                    </m:r>
                    <m:r>
                      <m:rPr>
                        <m:sty m:val="p"/>
                      </m:rPr>
                      <a:rPr lang="el-GR" i="1" smtClean="0">
                        <a:latin typeface="Cambria Math" panose="02040503050406030204" pitchFamily="18" charset="0"/>
                      </a:rPr>
                      <m:t>π</m:t>
                    </m:r>
                    <m:r>
                      <a:rPr lang="en-IN" b="0" i="1" smtClean="0">
                        <a:latin typeface="Cambria Math" panose="02040503050406030204" pitchFamily="18" charset="0"/>
                      </a:rPr>
                      <m:t> </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𝑡</m:t>
                        </m:r>
                      </m:sub>
                    </m:sSub>
                    <m:r>
                      <a:rPr lang="en-IN" i="1">
                        <a:latin typeface="Cambria Math" panose="02040503050406030204" pitchFamily="18" charset="0"/>
                      </a:rPr>
                      <m:t>)</m:t>
                    </m:r>
                  </m:oMath>
                </a14:m>
                <a:r>
                  <a:rPr lang="en-IN" dirty="0"/>
                  <a:t> or </a:t>
                </a:r>
                <a14:m>
                  <m:oMath xmlns:m="http://schemas.openxmlformats.org/officeDocument/2006/math">
                    <m:r>
                      <m:rPr>
                        <m:sty m:val="p"/>
                      </m:rPr>
                      <a:rPr lang="el-GR" i="1" smtClean="0">
                        <a:latin typeface="Cambria Math" panose="02040503050406030204" pitchFamily="18" charset="0"/>
                      </a:rPr>
                      <m:t>π</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𝑡</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𝑡</m:t>
                        </m:r>
                      </m:sub>
                    </m:sSub>
                    <m:r>
                      <a:rPr lang="en-IN" b="0" i="1" smtClean="0">
                        <a:latin typeface="Cambria Math" panose="02040503050406030204" pitchFamily="18" charset="0"/>
                      </a:rPr>
                      <m:t>)</m:t>
                    </m:r>
                  </m:oMath>
                </a14:m>
                <a:endParaRPr lang="en-IN" dirty="0"/>
              </a:p>
              <a:p>
                <a:pPr marL="742950" lvl="1" indent="-285750">
                  <a:buFont typeface="Arial" panose="020B0604020202020204" pitchFamily="34" charset="0"/>
                  <a:buChar char="•"/>
                </a:pPr>
                <a:r>
                  <a:rPr lang="en-IN" dirty="0"/>
                  <a:t>Ex: if the stochastic policy for state A over the 4 action space [</a:t>
                </a:r>
                <a:r>
                  <a:rPr lang="en-IN" dirty="0" err="1"/>
                  <a:t>up,down,left</a:t>
                </a:r>
                <a:r>
                  <a:rPr lang="en-IN" dirty="0"/>
                  <a:t>, right] is [0.10,0.70,0.10,0.10] respectively, when the agent in state A, it chooses action ‘up’ 10% of the time, ‘down’ 70% of the time, left 10% of the time and right 10% of the time.</a:t>
                </a:r>
              </a:p>
              <a:p>
                <a:pPr marL="285750" indent="-285750">
                  <a:buFont typeface="Arial" panose="020B0604020202020204" pitchFamily="34" charset="0"/>
                  <a:buChar char="•"/>
                </a:pPr>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4982548" y="821094"/>
                <a:ext cx="6130212" cy="5632311"/>
              </a:xfrm>
              <a:prstGeom prst="rect">
                <a:avLst/>
              </a:prstGeom>
              <a:blipFill>
                <a:blip r:embed="rId3"/>
                <a:stretch>
                  <a:fillRect l="-596" t="-649" r="-497"/>
                </a:stretch>
              </a:blipFill>
            </p:spPr>
            <p:txBody>
              <a:bodyPr/>
              <a:lstStyle/>
              <a:p>
                <a:r>
                  <a:rPr lang="en-IN">
                    <a:noFill/>
                  </a:rPr>
                  <a:t> </a:t>
                </a:r>
              </a:p>
            </p:txBody>
          </p:sp>
        </mc:Fallback>
      </mc:AlternateContent>
    </p:spTree>
    <p:extLst>
      <p:ext uri="{BB962C8B-B14F-4D97-AF65-F5344CB8AC3E}">
        <p14:creationId xmlns:p14="http://schemas.microsoft.com/office/powerpoint/2010/main" val="4056776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80227"/>
          </a:xfrm>
        </p:spPr>
        <p:txBody>
          <a:bodyPr/>
          <a:lstStyle/>
          <a:p>
            <a:r>
              <a:rPr lang="en-IN" dirty="0"/>
              <a:t>Fundamental concepts of RL..</a:t>
            </a:r>
          </a:p>
        </p:txBody>
      </p:sp>
      <p:pic>
        <p:nvPicPr>
          <p:cNvPr id="4" name="Content Placeholder 3"/>
          <p:cNvPicPr>
            <a:picLocks noGrp="1" noChangeAspect="1"/>
          </p:cNvPicPr>
          <p:nvPr>
            <p:ph idx="1"/>
          </p:nvPr>
        </p:nvPicPr>
        <p:blipFill>
          <a:blip r:embed="rId2"/>
          <a:stretch>
            <a:fillRect/>
          </a:stretch>
        </p:blipFill>
        <p:spPr>
          <a:xfrm>
            <a:off x="1250303" y="1324945"/>
            <a:ext cx="9470570" cy="3694923"/>
          </a:xfrm>
          <a:prstGeom prst="rect">
            <a:avLst/>
          </a:prstGeom>
        </p:spPr>
      </p:pic>
    </p:spTree>
    <p:extLst>
      <p:ext uri="{BB962C8B-B14F-4D97-AF65-F5344CB8AC3E}">
        <p14:creationId xmlns:p14="http://schemas.microsoft.com/office/powerpoint/2010/main" val="1016617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284284"/>
          </a:xfrm>
        </p:spPr>
        <p:txBody>
          <a:bodyPr/>
          <a:lstStyle/>
          <a:p>
            <a:endParaRPr lang="en-IN" dirty="0"/>
          </a:p>
        </p:txBody>
      </p:sp>
      <p:sp>
        <p:nvSpPr>
          <p:cNvPr id="3" name="Content Placeholder 2"/>
          <p:cNvSpPr>
            <a:spLocks noGrp="1"/>
          </p:cNvSpPr>
          <p:nvPr>
            <p:ph idx="1"/>
          </p:nvPr>
        </p:nvSpPr>
        <p:spPr>
          <a:xfrm>
            <a:off x="838200" y="793102"/>
            <a:ext cx="10515600" cy="4392853"/>
          </a:xfrm>
        </p:spPr>
        <p:txBody>
          <a:bodyPr/>
          <a:lstStyle/>
          <a:p>
            <a:r>
              <a:rPr lang="en-IN" sz="2000" b="1" dirty="0">
                <a:solidFill>
                  <a:srgbClr val="FF0000"/>
                </a:solidFill>
              </a:rPr>
              <a:t>Types of Stochastic policy : Categorical and Gaussian            </a:t>
            </a:r>
          </a:p>
          <a:p>
            <a:r>
              <a:rPr lang="en-IN" sz="2000" b="1" dirty="0"/>
              <a:t>Categorical policy:</a:t>
            </a:r>
          </a:p>
          <a:p>
            <a:r>
              <a:rPr lang="en-IN" sz="2000" dirty="0"/>
              <a:t>If the action space of a stochastic policy is discrete, </a:t>
            </a:r>
          </a:p>
          <a:p>
            <a:pPr marL="0" indent="0">
              <a:buNone/>
            </a:pPr>
            <a:r>
              <a:rPr lang="en-IN" sz="2000" dirty="0"/>
              <a:t>    then it is a categorical policy</a:t>
            </a:r>
          </a:p>
          <a:p>
            <a:r>
              <a:rPr lang="en-IN" sz="2000" dirty="0" err="1"/>
              <a:t>Prob</a:t>
            </a:r>
            <a:r>
              <a:rPr lang="en-IN" sz="2000" dirty="0"/>
              <a:t> distributions are taken over a discrete action space </a:t>
            </a:r>
          </a:p>
          <a:p>
            <a:pPr marL="0" indent="0">
              <a:buNone/>
            </a:pPr>
            <a:endParaRPr lang="en-IN" dirty="0"/>
          </a:p>
        </p:txBody>
      </p:sp>
      <p:pic>
        <p:nvPicPr>
          <p:cNvPr id="4" name="Picture 3"/>
          <p:cNvPicPr>
            <a:picLocks noChangeAspect="1"/>
          </p:cNvPicPr>
          <p:nvPr/>
        </p:nvPicPr>
        <p:blipFill>
          <a:blip r:embed="rId2"/>
          <a:stretch>
            <a:fillRect/>
          </a:stretch>
        </p:blipFill>
        <p:spPr>
          <a:xfrm>
            <a:off x="838200" y="3052170"/>
            <a:ext cx="4694853" cy="2133785"/>
          </a:xfrm>
          <a:prstGeom prst="rect">
            <a:avLst/>
          </a:prstGeom>
        </p:spPr>
      </p:pic>
    </p:spTree>
    <p:extLst>
      <p:ext uri="{BB962C8B-B14F-4D97-AF65-F5344CB8AC3E}">
        <p14:creationId xmlns:p14="http://schemas.microsoft.com/office/powerpoint/2010/main" val="1133061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40268"/>
          </a:xfrm>
        </p:spPr>
        <p:txBody>
          <a:bodyPr/>
          <a:lstStyle/>
          <a:p>
            <a:endParaRPr lang="en-IN" dirty="0"/>
          </a:p>
        </p:txBody>
      </p:sp>
      <p:sp>
        <p:nvSpPr>
          <p:cNvPr id="3" name="Content Placeholder 2"/>
          <p:cNvSpPr>
            <a:spLocks noGrp="1"/>
          </p:cNvSpPr>
          <p:nvPr>
            <p:ph idx="1"/>
          </p:nvPr>
        </p:nvSpPr>
        <p:spPr>
          <a:xfrm>
            <a:off x="838200" y="867748"/>
            <a:ext cx="10515600" cy="4318208"/>
          </a:xfrm>
        </p:spPr>
        <p:txBody>
          <a:bodyPr/>
          <a:lstStyle/>
          <a:p>
            <a:r>
              <a:rPr lang="en-IN" sz="2000" b="1" dirty="0">
                <a:solidFill>
                  <a:srgbClr val="FF0000"/>
                </a:solidFill>
              </a:rPr>
              <a:t>Gaussian policy</a:t>
            </a:r>
          </a:p>
          <a:p>
            <a:r>
              <a:rPr lang="en-IN" sz="2000" dirty="0"/>
              <a:t>A stochastic policy whose action space is continuous</a:t>
            </a:r>
          </a:p>
          <a:p>
            <a:r>
              <a:rPr lang="en-IN" sz="2000" dirty="0"/>
              <a:t>Its uses a Gaussian </a:t>
            </a:r>
            <a:r>
              <a:rPr lang="en-IN" sz="2000" dirty="0" err="1"/>
              <a:t>prob</a:t>
            </a:r>
            <a:r>
              <a:rPr lang="en-IN" sz="2000" dirty="0"/>
              <a:t> distribution over an action space</a:t>
            </a:r>
          </a:p>
          <a:p>
            <a:r>
              <a:rPr lang="en-IN" sz="2000" dirty="0"/>
              <a:t>Ex: if we are training an agent to drive a car, there is a continuous action in our action space – speed of the car whose value ranges from 0 to 150kmph. </a:t>
            </a:r>
          </a:p>
          <a:p>
            <a:r>
              <a:rPr lang="en-IN" sz="2000" dirty="0"/>
              <a:t>The stochastic policy uses the Gaussian distribution over the action space to select an action</a:t>
            </a:r>
          </a:p>
          <a:p>
            <a:pPr marL="0" indent="0">
              <a:buNone/>
            </a:pPr>
            <a:r>
              <a:rPr lang="en-IN" dirty="0"/>
              <a:t> </a:t>
            </a:r>
          </a:p>
        </p:txBody>
      </p:sp>
      <p:pic>
        <p:nvPicPr>
          <p:cNvPr id="4" name="Picture 3"/>
          <p:cNvPicPr>
            <a:picLocks noChangeAspect="1"/>
          </p:cNvPicPr>
          <p:nvPr/>
        </p:nvPicPr>
        <p:blipFill>
          <a:blip r:embed="rId2"/>
          <a:stretch>
            <a:fillRect/>
          </a:stretch>
        </p:blipFill>
        <p:spPr>
          <a:xfrm>
            <a:off x="3404532" y="3194444"/>
            <a:ext cx="4785775" cy="2857748"/>
          </a:xfrm>
          <a:prstGeom prst="rect">
            <a:avLst/>
          </a:prstGeom>
        </p:spPr>
      </p:pic>
    </p:spTree>
    <p:extLst>
      <p:ext uri="{BB962C8B-B14F-4D97-AF65-F5344CB8AC3E}">
        <p14:creationId xmlns:p14="http://schemas.microsoft.com/office/powerpoint/2010/main" val="1247175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436913" y="233266"/>
            <a:ext cx="10114385" cy="5197150"/>
          </a:xfrm>
          <a:prstGeom prst="rect">
            <a:avLst/>
          </a:prstGeom>
        </p:spPr>
      </p:pic>
    </p:spTree>
    <p:extLst>
      <p:ext uri="{BB962C8B-B14F-4D97-AF65-F5344CB8AC3E}">
        <p14:creationId xmlns:p14="http://schemas.microsoft.com/office/powerpoint/2010/main" val="2953204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14913"/>
          </a:xfrm>
        </p:spPr>
        <p:txBody>
          <a:bodyPr/>
          <a:lstStyle/>
          <a:p>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49086"/>
                <a:ext cx="10515600" cy="4336869"/>
              </a:xfrm>
            </p:spPr>
            <p:txBody>
              <a:bodyPr/>
              <a:lstStyle/>
              <a:p>
                <a:r>
                  <a:rPr lang="en-IN" sz="2000" b="1" dirty="0">
                    <a:solidFill>
                      <a:srgbClr val="FF0000"/>
                    </a:solidFill>
                  </a:rPr>
                  <a:t>Episode</a:t>
                </a:r>
                <a:r>
                  <a:rPr lang="en-IN" sz="2000" dirty="0"/>
                  <a:t>: the agent-environment interaction starting from the initial state until the final state is called an episode</a:t>
                </a:r>
              </a:p>
              <a:p>
                <a:r>
                  <a:rPr lang="en-IN" sz="2000" dirty="0"/>
                  <a:t>Often known as a trajectory(the path taken by the agent)</a:t>
                </a:r>
              </a:p>
              <a:p>
                <a:r>
                  <a:rPr lang="en-IN" sz="2000" dirty="0"/>
                  <a:t>Denoted by </a:t>
                </a:r>
                <a:r>
                  <a:rPr lang="el-GR" sz="2000" dirty="0"/>
                  <a:t>τ</a:t>
                </a:r>
                <a:endParaRPr lang="en-IN" sz="2000" dirty="0"/>
              </a:p>
              <a:p>
                <a:r>
                  <a:rPr lang="en-IN" sz="2000" dirty="0"/>
                  <a:t>An agent can play a game any no. of episodes, each episode is independent of the other. </a:t>
                </a:r>
              </a:p>
              <a:p>
                <a:r>
                  <a:rPr lang="en-IN" sz="2000" dirty="0"/>
                  <a:t>What is the use of playing the same game for multiple episodes?</a:t>
                </a:r>
              </a:p>
              <a:p>
                <a:pPr lvl="1"/>
                <a:r>
                  <a:rPr lang="en-IN" sz="2000" dirty="0"/>
                  <a:t>To learn the optimal policy, that is, the policy that tells the agent to perform the correct action in each state</a:t>
                </a:r>
              </a:p>
              <a:p>
                <a:r>
                  <a:rPr lang="en-IN" sz="2000" dirty="0"/>
                  <a:t>The episode information is of the form state, action, reward starting from the initial state to the final state, </a:t>
                </a:r>
                <a:r>
                  <a:rPr lang="en-IN" sz="2000" dirty="0" err="1"/>
                  <a:t>i.e</a:t>
                </a:r>
                <a:r>
                  <a:rPr lang="en-IN" sz="2000" dirty="0"/>
                  <a:t> (</a:t>
                </a:r>
                <a14:m>
                  <m:oMath xmlns:m="http://schemas.openxmlformats.org/officeDocument/2006/math">
                    <m:sSub>
                      <m:sSubPr>
                        <m:ctrlPr>
                          <a:rPr lang="en-IN" sz="2000" i="1" smtClean="0">
                            <a:latin typeface="Cambria Math" panose="02040503050406030204" pitchFamily="18" charset="0"/>
                          </a:rPr>
                        </m:ctrlPr>
                      </m:sSubPr>
                      <m:e>
                        <m:r>
                          <a:rPr lang="en-IN" sz="2000" b="0" i="1" smtClean="0">
                            <a:latin typeface="Cambria Math" panose="02040503050406030204" pitchFamily="18" charset="0"/>
                          </a:rPr>
                          <m:t>𝑠</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𝑟</m:t>
                        </m:r>
                      </m:e>
                      <m:sub>
                        <m:r>
                          <a:rPr lang="en-IN" sz="2000" b="0" i="1" smtClean="0">
                            <a:latin typeface="Cambria Math" panose="02040503050406030204" pitchFamily="18" charset="0"/>
                          </a:rPr>
                          <m:t>0</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𝑠</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𝑎</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𝑟</m:t>
                        </m:r>
                      </m:e>
                      <m:sub>
                        <m:r>
                          <a:rPr lang="en-IN" sz="2000" b="0" i="1" smtClean="0">
                            <a:latin typeface="Cambria Math" panose="02040503050406030204" pitchFamily="18" charset="0"/>
                          </a:rPr>
                          <m:t>1</m:t>
                        </m:r>
                      </m:sub>
                    </m:sSub>
                    <m:r>
                      <a:rPr lang="en-IN" sz="2000" b="0" i="1" smtClean="0">
                        <a:latin typeface="Cambria Math" panose="02040503050406030204" pitchFamily="18" charset="0"/>
                      </a:rPr>
                      <m:t>, …..</m:t>
                    </m:r>
                    <m:sSub>
                      <m:sSubPr>
                        <m:ctrlPr>
                          <a:rPr lang="en-IN" sz="2000" b="0" i="1" smtClean="0">
                            <a:latin typeface="Cambria Math" panose="02040503050406030204" pitchFamily="18" charset="0"/>
                          </a:rPr>
                        </m:ctrlPr>
                      </m:sSubPr>
                      <m:e>
                        <m:r>
                          <a:rPr lang="en-IN" sz="2000" b="0" i="1" smtClean="0">
                            <a:latin typeface="Cambria Math" panose="02040503050406030204" pitchFamily="18" charset="0"/>
                          </a:rPr>
                          <m:t>𝑠</m:t>
                        </m:r>
                      </m:e>
                      <m:sub>
                        <m:r>
                          <a:rPr lang="en-IN" sz="2000" b="0" i="1" smtClean="0">
                            <a:latin typeface="Cambria Math" panose="02040503050406030204" pitchFamily="18" charset="0"/>
                          </a:rPr>
                          <m:t>𝑇</m:t>
                        </m:r>
                      </m:sub>
                    </m:sSub>
                    <m:r>
                      <a:rPr lang="en-IN" sz="2000" b="0" i="1" smtClean="0">
                        <a:latin typeface="Cambria Math" panose="02040503050406030204" pitchFamily="18" charset="0"/>
                      </a:rPr>
                      <m:t>)</m:t>
                    </m:r>
                  </m:oMath>
                </a14:m>
                <a:endParaRPr lang="en-IN" sz="2000" dirty="0"/>
              </a:p>
              <a:p>
                <a:endParaRPr lang="en-I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49086"/>
                <a:ext cx="10515600" cy="4336869"/>
              </a:xfrm>
              <a:blipFill>
                <a:blip r:embed="rId2"/>
                <a:stretch>
                  <a:fillRect l="-522" t="-1404" r="-232"/>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866122" y="4507716"/>
            <a:ext cx="8313576" cy="1356478"/>
          </a:xfrm>
          <a:prstGeom prst="rect">
            <a:avLst/>
          </a:prstGeom>
        </p:spPr>
      </p:pic>
    </p:spTree>
    <p:extLst>
      <p:ext uri="{BB962C8B-B14F-4D97-AF65-F5344CB8AC3E}">
        <p14:creationId xmlns:p14="http://schemas.microsoft.com/office/powerpoint/2010/main" val="1883031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12276"/>
          </a:xfrm>
        </p:spPr>
        <p:txBody>
          <a:bodyPr/>
          <a:lstStyle/>
          <a:p>
            <a:r>
              <a:rPr lang="en-IN" sz="3200" b="1" dirty="0">
                <a:solidFill>
                  <a:srgbClr val="FF0000"/>
                </a:solidFill>
              </a:rPr>
              <a:t>Episode and optimal policy in Grid world </a:t>
            </a:r>
            <a:r>
              <a:rPr lang="en-IN" sz="3200" b="1" dirty="0" err="1">
                <a:solidFill>
                  <a:srgbClr val="FF0000"/>
                </a:solidFill>
              </a:rPr>
              <a:t>Envt</a:t>
            </a:r>
            <a:endParaRPr lang="en-IN" sz="3200" b="1" dirty="0">
              <a:solidFill>
                <a:srgbClr val="FF0000"/>
              </a:solidFill>
            </a:endParaRPr>
          </a:p>
        </p:txBody>
      </p:sp>
      <p:sp>
        <p:nvSpPr>
          <p:cNvPr id="3" name="Content Placeholder 2"/>
          <p:cNvSpPr>
            <a:spLocks noGrp="1"/>
          </p:cNvSpPr>
          <p:nvPr>
            <p:ph idx="1"/>
          </p:nvPr>
        </p:nvSpPr>
        <p:spPr>
          <a:xfrm>
            <a:off x="838200" y="737118"/>
            <a:ext cx="10515600" cy="4448837"/>
          </a:xfrm>
        </p:spPr>
        <p:txBody>
          <a:bodyPr/>
          <a:lstStyle/>
          <a:p>
            <a:r>
              <a:rPr lang="en-IN" dirty="0"/>
              <a:t>The agent generates the first episode using a random policy</a:t>
            </a:r>
          </a:p>
          <a:p>
            <a:r>
              <a:rPr lang="en-IN" dirty="0"/>
              <a:t>Explores the </a:t>
            </a:r>
            <a:r>
              <a:rPr lang="en-IN" dirty="0" err="1"/>
              <a:t>envt</a:t>
            </a:r>
            <a:r>
              <a:rPr lang="en-IN" dirty="0"/>
              <a:t> over several episodes to learn an optimal policy</a:t>
            </a:r>
          </a:p>
          <a:p>
            <a:r>
              <a:rPr lang="en-IN" b="1" dirty="0">
                <a:solidFill>
                  <a:srgbClr val="FF0000"/>
                </a:solidFill>
              </a:rPr>
              <a:t>Episode 1</a:t>
            </a:r>
          </a:p>
          <a:p>
            <a:pPr marL="0" indent="0">
              <a:buNone/>
            </a:pPr>
            <a:endParaRPr lang="en-IN" dirty="0"/>
          </a:p>
        </p:txBody>
      </p:sp>
      <p:pic>
        <p:nvPicPr>
          <p:cNvPr id="4" name="Picture 3"/>
          <p:cNvPicPr>
            <a:picLocks noChangeAspect="1"/>
          </p:cNvPicPr>
          <p:nvPr/>
        </p:nvPicPr>
        <p:blipFill>
          <a:blip r:embed="rId2"/>
          <a:stretch>
            <a:fillRect/>
          </a:stretch>
        </p:blipFill>
        <p:spPr>
          <a:xfrm>
            <a:off x="1716833" y="2351314"/>
            <a:ext cx="7893698" cy="2834641"/>
          </a:xfrm>
          <a:prstGeom prst="rect">
            <a:avLst/>
          </a:prstGeom>
        </p:spPr>
      </p:pic>
    </p:spTree>
    <p:extLst>
      <p:ext uri="{BB962C8B-B14F-4D97-AF65-F5344CB8AC3E}">
        <p14:creationId xmlns:p14="http://schemas.microsoft.com/office/powerpoint/2010/main" val="34447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96252"/>
          </a:xfrm>
        </p:spPr>
        <p:txBody>
          <a:bodyPr/>
          <a:lstStyle/>
          <a:p>
            <a:endParaRPr lang="en-IN" dirty="0"/>
          </a:p>
        </p:txBody>
      </p:sp>
      <p:sp>
        <p:nvSpPr>
          <p:cNvPr id="3" name="Content Placeholder 2"/>
          <p:cNvSpPr>
            <a:spLocks noGrp="1"/>
          </p:cNvSpPr>
          <p:nvPr>
            <p:ph idx="1"/>
          </p:nvPr>
        </p:nvSpPr>
        <p:spPr>
          <a:xfrm>
            <a:off x="838200" y="858416"/>
            <a:ext cx="10515600" cy="4327539"/>
          </a:xfrm>
        </p:spPr>
        <p:txBody>
          <a:bodyPr/>
          <a:lstStyle/>
          <a:p>
            <a:r>
              <a:rPr lang="en-IN" b="1" dirty="0">
                <a:solidFill>
                  <a:srgbClr val="FF0000"/>
                </a:solidFill>
              </a:rPr>
              <a:t>Episode 2 </a:t>
            </a:r>
            <a:r>
              <a:rPr lang="en-IN" dirty="0"/>
              <a:t>: the agent tries a different policy to avoid the negative rewards it got in the previous episode</a:t>
            </a:r>
          </a:p>
          <a:p>
            <a:endParaRPr lang="en-IN" dirty="0"/>
          </a:p>
        </p:txBody>
      </p:sp>
      <p:pic>
        <p:nvPicPr>
          <p:cNvPr id="4" name="Picture 3"/>
          <p:cNvPicPr>
            <a:picLocks noChangeAspect="1"/>
          </p:cNvPicPr>
          <p:nvPr/>
        </p:nvPicPr>
        <p:blipFill>
          <a:blip r:embed="rId2"/>
          <a:stretch>
            <a:fillRect/>
          </a:stretch>
        </p:blipFill>
        <p:spPr>
          <a:xfrm>
            <a:off x="1776672" y="1940767"/>
            <a:ext cx="7861850" cy="3245187"/>
          </a:xfrm>
          <a:prstGeom prst="rect">
            <a:avLst/>
          </a:prstGeom>
        </p:spPr>
      </p:pic>
    </p:spTree>
    <p:extLst>
      <p:ext uri="{BB962C8B-B14F-4D97-AF65-F5344CB8AC3E}">
        <p14:creationId xmlns:p14="http://schemas.microsoft.com/office/powerpoint/2010/main" val="246051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RL agents</a:t>
            </a:r>
          </a:p>
        </p:txBody>
      </p:sp>
      <p:sp>
        <p:nvSpPr>
          <p:cNvPr id="3" name="Content Placeholder 2"/>
          <p:cNvSpPr>
            <a:spLocks noGrp="1"/>
          </p:cNvSpPr>
          <p:nvPr>
            <p:ph idx="1"/>
          </p:nvPr>
        </p:nvSpPr>
        <p:spPr/>
        <p:txBody>
          <a:bodyPr/>
          <a:lstStyle/>
          <a:p>
            <a:r>
              <a:rPr lang="en-US" dirty="0"/>
              <a:t>The goal of reinforcement learning is to train an agent to complete a task within an uncertain environment. </a:t>
            </a:r>
          </a:p>
          <a:p>
            <a:r>
              <a:rPr lang="en-US" dirty="0"/>
              <a:t>At each time interval, the agent receives observations and a reward from the environment and sends an action to the environment. </a:t>
            </a:r>
          </a:p>
          <a:p>
            <a:r>
              <a:rPr lang="en-US" dirty="0"/>
              <a:t>The reward is a measure of how successful the previous action (taken from the previous state) was with respect to completing the task goal.</a:t>
            </a:r>
            <a:endParaRPr lang="en-IN" dirty="0"/>
          </a:p>
        </p:txBody>
      </p:sp>
    </p:spTree>
    <p:extLst>
      <p:ext uri="{BB962C8B-B14F-4D97-AF65-F5344CB8AC3E}">
        <p14:creationId xmlns:p14="http://schemas.microsoft.com/office/powerpoint/2010/main" val="409034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b="1" dirty="0">
                <a:solidFill>
                  <a:srgbClr val="FF0000"/>
                </a:solidFill>
              </a:rPr>
              <a:t>Episode n: </a:t>
            </a:r>
            <a:r>
              <a:rPr lang="en-IN" dirty="0"/>
              <a:t>Over a series of episodes, the agent learns the optimal policy, the policy that takes the agent from state A to state I, without visiting the shaded states and also maximising the rewards.</a:t>
            </a:r>
          </a:p>
          <a:p>
            <a:r>
              <a:rPr lang="en-IN" dirty="0"/>
              <a:t> </a:t>
            </a:r>
          </a:p>
        </p:txBody>
      </p:sp>
      <p:pic>
        <p:nvPicPr>
          <p:cNvPr id="4" name="Picture 3"/>
          <p:cNvPicPr>
            <a:picLocks noChangeAspect="1"/>
          </p:cNvPicPr>
          <p:nvPr/>
        </p:nvPicPr>
        <p:blipFill>
          <a:blip r:embed="rId2"/>
          <a:stretch>
            <a:fillRect/>
          </a:stretch>
        </p:blipFill>
        <p:spPr>
          <a:xfrm>
            <a:off x="1950098" y="2873829"/>
            <a:ext cx="8098971" cy="2845835"/>
          </a:xfrm>
          <a:prstGeom prst="rect">
            <a:avLst/>
          </a:prstGeom>
        </p:spPr>
      </p:pic>
    </p:spTree>
    <p:extLst>
      <p:ext uri="{BB962C8B-B14F-4D97-AF65-F5344CB8AC3E}">
        <p14:creationId xmlns:p14="http://schemas.microsoft.com/office/powerpoint/2010/main" val="3645525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29517"/>
          </a:xfrm>
        </p:spPr>
        <p:txBody>
          <a:bodyPr/>
          <a:lstStyle/>
          <a:p>
            <a:r>
              <a:rPr lang="en-IN" dirty="0"/>
              <a:t>Episodic and continuous tasks</a:t>
            </a:r>
          </a:p>
        </p:txBody>
      </p:sp>
      <p:sp>
        <p:nvSpPr>
          <p:cNvPr id="3" name="Content Placeholder 2"/>
          <p:cNvSpPr>
            <a:spLocks noGrp="1"/>
          </p:cNvSpPr>
          <p:nvPr>
            <p:ph idx="1"/>
          </p:nvPr>
        </p:nvSpPr>
        <p:spPr>
          <a:xfrm>
            <a:off x="838200" y="1017038"/>
            <a:ext cx="10515600" cy="4441370"/>
          </a:xfrm>
        </p:spPr>
        <p:txBody>
          <a:bodyPr/>
          <a:lstStyle/>
          <a:p>
            <a:r>
              <a:rPr lang="en-IN" sz="2000" b="1" dirty="0">
                <a:solidFill>
                  <a:srgbClr val="FF0000"/>
                </a:solidFill>
              </a:rPr>
              <a:t>Episodic tasks</a:t>
            </a:r>
            <a:r>
              <a:rPr lang="en-IN" sz="2000" dirty="0"/>
              <a:t>: a task made up of episodes and thus they have a terminal state</a:t>
            </a:r>
          </a:p>
          <a:p>
            <a:pPr lvl="1"/>
            <a:r>
              <a:rPr lang="en-IN" sz="2000" dirty="0"/>
              <a:t>Ex: car racing game</a:t>
            </a:r>
          </a:p>
          <a:p>
            <a:r>
              <a:rPr lang="en-IN" sz="2000" b="1" dirty="0">
                <a:solidFill>
                  <a:srgbClr val="FF0000"/>
                </a:solidFill>
              </a:rPr>
              <a:t>Continuous tasks</a:t>
            </a:r>
            <a:r>
              <a:rPr lang="en-IN" sz="2000" dirty="0"/>
              <a:t>: do not have any episodes and so don’t have any terminal state.</a:t>
            </a:r>
          </a:p>
          <a:p>
            <a:pPr lvl="1"/>
            <a:r>
              <a:rPr lang="en-IN" sz="2000" dirty="0"/>
              <a:t>Ex: a personal assistance robot does not have a terminal state</a:t>
            </a:r>
          </a:p>
          <a:p>
            <a:r>
              <a:rPr lang="en-IN" sz="2000" b="1" dirty="0">
                <a:solidFill>
                  <a:srgbClr val="FF0000"/>
                </a:solidFill>
              </a:rPr>
              <a:t>Horizon : </a:t>
            </a:r>
            <a:r>
              <a:rPr lang="en-IN" sz="2000" dirty="0"/>
              <a:t>the time step until which the agent interacts with the </a:t>
            </a:r>
            <a:r>
              <a:rPr lang="en-IN" sz="2000" dirty="0" err="1"/>
              <a:t>envt</a:t>
            </a:r>
            <a:r>
              <a:rPr lang="en-IN" sz="2000" dirty="0"/>
              <a:t>. </a:t>
            </a:r>
          </a:p>
          <a:p>
            <a:r>
              <a:rPr lang="en-IN" sz="2000" b="1" dirty="0">
                <a:solidFill>
                  <a:srgbClr val="FF0000"/>
                </a:solidFill>
              </a:rPr>
              <a:t>Types  : finite and infinite horizon</a:t>
            </a:r>
          </a:p>
          <a:p>
            <a:r>
              <a:rPr lang="en-IN" sz="2000" b="1" dirty="0">
                <a:solidFill>
                  <a:srgbClr val="FF0000"/>
                </a:solidFill>
              </a:rPr>
              <a:t>Finite horizon </a:t>
            </a:r>
            <a:r>
              <a:rPr lang="en-IN" sz="2000" dirty="0"/>
              <a:t>: the agent-</a:t>
            </a:r>
            <a:r>
              <a:rPr lang="en-IN" sz="2000" dirty="0" err="1"/>
              <a:t>envt</a:t>
            </a:r>
            <a:r>
              <a:rPr lang="en-IN" sz="2000" dirty="0"/>
              <a:t> interaction stops at a particular time step.</a:t>
            </a:r>
          </a:p>
          <a:p>
            <a:pPr lvl="1"/>
            <a:r>
              <a:rPr lang="en-IN" sz="2000" dirty="0"/>
              <a:t>Ex: in an episodic task, the agent-</a:t>
            </a:r>
            <a:r>
              <a:rPr lang="en-IN" sz="2000" dirty="0" err="1"/>
              <a:t>envt</a:t>
            </a:r>
            <a:r>
              <a:rPr lang="en-IN" sz="2000" dirty="0"/>
              <a:t> interaction stops after the agent reaches the final state T.</a:t>
            </a:r>
          </a:p>
          <a:p>
            <a:r>
              <a:rPr lang="en-IN" sz="2000" b="1" dirty="0">
                <a:solidFill>
                  <a:srgbClr val="FF0000"/>
                </a:solidFill>
              </a:rPr>
              <a:t>Infinite horizon</a:t>
            </a:r>
            <a:r>
              <a:rPr lang="en-IN" sz="2000" dirty="0"/>
              <a:t>: the agent-</a:t>
            </a:r>
            <a:r>
              <a:rPr lang="en-IN" sz="2000" dirty="0" err="1"/>
              <a:t>envt</a:t>
            </a:r>
            <a:r>
              <a:rPr lang="en-IN" sz="2000" dirty="0"/>
              <a:t> interaction never stops</a:t>
            </a:r>
          </a:p>
          <a:p>
            <a:pPr lvl="1"/>
            <a:r>
              <a:rPr lang="en-IN" sz="2000" dirty="0"/>
              <a:t>Ex: a continuous task without final state has an infinite horizon.</a:t>
            </a:r>
          </a:p>
          <a:p>
            <a:endParaRPr lang="en-IN" dirty="0"/>
          </a:p>
        </p:txBody>
      </p:sp>
    </p:spTree>
    <p:extLst>
      <p:ext uri="{BB962C8B-B14F-4D97-AF65-F5344CB8AC3E}">
        <p14:creationId xmlns:p14="http://schemas.microsoft.com/office/powerpoint/2010/main" val="2964423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54872"/>
          </a:xfrm>
        </p:spPr>
        <p:txBody>
          <a:bodyPr/>
          <a:lstStyle/>
          <a:p>
            <a:r>
              <a:rPr lang="en-IN" dirty="0"/>
              <a:t>Return and discount factor</a:t>
            </a:r>
          </a:p>
        </p:txBody>
      </p:sp>
      <p:sp>
        <p:nvSpPr>
          <p:cNvPr id="3" name="Content Placeholder 2"/>
          <p:cNvSpPr>
            <a:spLocks noGrp="1"/>
          </p:cNvSpPr>
          <p:nvPr>
            <p:ph idx="1"/>
          </p:nvPr>
        </p:nvSpPr>
        <p:spPr>
          <a:xfrm>
            <a:off x="838200" y="961054"/>
            <a:ext cx="10515600" cy="4224902"/>
          </a:xfrm>
        </p:spPr>
        <p:txBody>
          <a:bodyPr/>
          <a:lstStyle/>
          <a:p>
            <a:r>
              <a:rPr lang="en-IN" sz="2400" b="1" dirty="0">
                <a:solidFill>
                  <a:srgbClr val="FF0000"/>
                </a:solidFill>
              </a:rPr>
              <a:t>Return</a:t>
            </a:r>
            <a:r>
              <a:rPr lang="en-IN" sz="2400" dirty="0"/>
              <a:t> : sum of the rewards obtained by an agent in an episode.</a:t>
            </a:r>
          </a:p>
          <a:p>
            <a:r>
              <a:rPr lang="en-IN" sz="2400" dirty="0"/>
              <a:t>Denoted by R or G.</a:t>
            </a:r>
          </a:p>
          <a:p>
            <a:r>
              <a:rPr lang="en-IN" sz="2400" dirty="0"/>
              <a:t>Ex: if the agent starts at initial state at time step t=0 and reaches the final state at time step T, then the return by the agent is </a:t>
            </a:r>
          </a:p>
          <a:p>
            <a:endParaRPr lang="en-IN" dirty="0"/>
          </a:p>
          <a:p>
            <a:endParaRPr lang="en-IN" dirty="0"/>
          </a:p>
          <a:p>
            <a:r>
              <a:rPr lang="en-IN" dirty="0"/>
              <a:t>Ex: for the trajectory below:</a:t>
            </a:r>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2787956" y="2674155"/>
            <a:ext cx="4014060" cy="798699"/>
          </a:xfrm>
          <a:prstGeom prst="rect">
            <a:avLst/>
          </a:prstGeom>
        </p:spPr>
      </p:pic>
      <p:pic>
        <p:nvPicPr>
          <p:cNvPr id="5" name="Picture 4"/>
          <p:cNvPicPr>
            <a:picLocks noChangeAspect="1"/>
          </p:cNvPicPr>
          <p:nvPr/>
        </p:nvPicPr>
        <p:blipFill>
          <a:blip r:embed="rId3"/>
          <a:stretch>
            <a:fillRect/>
          </a:stretch>
        </p:blipFill>
        <p:spPr>
          <a:xfrm>
            <a:off x="1979899" y="4244031"/>
            <a:ext cx="7770591" cy="1798476"/>
          </a:xfrm>
          <a:prstGeom prst="rect">
            <a:avLst/>
          </a:prstGeom>
        </p:spPr>
      </p:pic>
    </p:spTree>
    <p:extLst>
      <p:ext uri="{BB962C8B-B14F-4D97-AF65-F5344CB8AC3E}">
        <p14:creationId xmlns:p14="http://schemas.microsoft.com/office/powerpoint/2010/main" val="2332735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58929"/>
          </a:xfrm>
        </p:spPr>
        <p:txBody>
          <a:bodyPr/>
          <a:lstStyle/>
          <a:p>
            <a:r>
              <a:rPr lang="en-IN" dirty="0"/>
              <a:t>Return and discount factor..</a:t>
            </a:r>
          </a:p>
        </p:txBody>
      </p:sp>
      <p:sp>
        <p:nvSpPr>
          <p:cNvPr id="3" name="Content Placeholder 2"/>
          <p:cNvSpPr>
            <a:spLocks noGrp="1"/>
          </p:cNvSpPr>
          <p:nvPr>
            <p:ph idx="1"/>
          </p:nvPr>
        </p:nvSpPr>
        <p:spPr>
          <a:xfrm>
            <a:off x="838200" y="942392"/>
            <a:ext cx="10515600" cy="4243563"/>
          </a:xfrm>
        </p:spPr>
        <p:txBody>
          <a:bodyPr/>
          <a:lstStyle/>
          <a:p>
            <a:r>
              <a:rPr lang="en-IN" sz="2400" dirty="0"/>
              <a:t>So the goal of the agent is to maximise the return, </a:t>
            </a:r>
            <a:r>
              <a:rPr lang="en-IN" sz="2400" dirty="0" err="1"/>
              <a:t>i.e</a:t>
            </a:r>
            <a:r>
              <a:rPr lang="en-IN" sz="2400" dirty="0"/>
              <a:t>, maximise the sum of the rewards obtained over an episode.</a:t>
            </a:r>
          </a:p>
          <a:p>
            <a:r>
              <a:rPr lang="en-IN" sz="2400" dirty="0"/>
              <a:t>How can we maximise this return? How can we perform the correct action in each state?</a:t>
            </a:r>
          </a:p>
          <a:p>
            <a:r>
              <a:rPr lang="en-IN" sz="2400" dirty="0"/>
              <a:t>By using the </a:t>
            </a:r>
            <a:r>
              <a:rPr lang="en-IN" sz="2400" b="1" dirty="0">
                <a:solidFill>
                  <a:srgbClr val="FF0000"/>
                </a:solidFill>
              </a:rPr>
              <a:t>optimal policy – the policy that gets our agent the maximum return (sum of the rewards) by performing the correct action in each state</a:t>
            </a:r>
            <a:r>
              <a:rPr lang="en-IN" sz="2400" dirty="0"/>
              <a:t>.   </a:t>
            </a:r>
          </a:p>
          <a:p>
            <a:r>
              <a:rPr lang="en-IN" sz="2400" dirty="0">
                <a:solidFill>
                  <a:srgbClr val="FF0000"/>
                </a:solidFill>
              </a:rPr>
              <a:t>How to define return for continuous tasks, where there is no terminal state?</a:t>
            </a:r>
          </a:p>
          <a:p>
            <a:r>
              <a:rPr lang="en-IN" sz="2400" dirty="0"/>
              <a:t>Return for continuous tasks – sum of the rewards </a:t>
            </a:r>
            <a:r>
              <a:rPr lang="en-IN" sz="2400" dirty="0" err="1"/>
              <a:t>upto</a:t>
            </a:r>
            <a:r>
              <a:rPr lang="en-IN" sz="2400" dirty="0"/>
              <a:t> infinity.</a:t>
            </a:r>
          </a:p>
          <a:p>
            <a:pPr marL="0" indent="0">
              <a:buNone/>
            </a:pPr>
            <a:endParaRPr lang="en-IN" sz="2400" dirty="0"/>
          </a:p>
          <a:p>
            <a:endParaRPr lang="en-IN" dirty="0"/>
          </a:p>
          <a:p>
            <a:endParaRPr lang="en-IN" dirty="0"/>
          </a:p>
        </p:txBody>
      </p:sp>
      <p:pic>
        <p:nvPicPr>
          <p:cNvPr id="4" name="Picture 3"/>
          <p:cNvPicPr>
            <a:picLocks noChangeAspect="1"/>
          </p:cNvPicPr>
          <p:nvPr/>
        </p:nvPicPr>
        <p:blipFill>
          <a:blip r:embed="rId2"/>
          <a:stretch>
            <a:fillRect/>
          </a:stretch>
        </p:blipFill>
        <p:spPr>
          <a:xfrm>
            <a:off x="4103330" y="4590661"/>
            <a:ext cx="3641077" cy="989045"/>
          </a:xfrm>
          <a:prstGeom prst="rect">
            <a:avLst/>
          </a:prstGeom>
        </p:spPr>
      </p:pic>
    </p:spTree>
    <p:extLst>
      <p:ext uri="{BB962C8B-B14F-4D97-AF65-F5344CB8AC3E}">
        <p14:creationId xmlns:p14="http://schemas.microsoft.com/office/powerpoint/2010/main" val="2170144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14913"/>
          </a:xfrm>
        </p:spPr>
        <p:txBody>
          <a:bodyPr/>
          <a:lstStyle/>
          <a:p>
            <a:r>
              <a:rPr lang="en-IN" dirty="0"/>
              <a:t>Return and discount factor..</a:t>
            </a:r>
          </a:p>
        </p:txBody>
      </p:sp>
      <p:sp>
        <p:nvSpPr>
          <p:cNvPr id="3" name="Content Placeholder 2"/>
          <p:cNvSpPr>
            <a:spLocks noGrp="1"/>
          </p:cNvSpPr>
          <p:nvPr>
            <p:ph idx="1"/>
          </p:nvPr>
        </p:nvSpPr>
        <p:spPr>
          <a:xfrm>
            <a:off x="903514" y="933062"/>
            <a:ext cx="10515600" cy="4124130"/>
          </a:xfrm>
        </p:spPr>
        <p:txBody>
          <a:bodyPr/>
          <a:lstStyle/>
          <a:p>
            <a:r>
              <a:rPr lang="en-IN" b="1" dirty="0">
                <a:solidFill>
                  <a:srgbClr val="FF0000"/>
                </a:solidFill>
              </a:rPr>
              <a:t>How to maximise the return that sums to infinity?</a:t>
            </a:r>
          </a:p>
          <a:p>
            <a:pPr lvl="1"/>
            <a:r>
              <a:rPr lang="en-IN" dirty="0"/>
              <a:t>Using discount factor</a:t>
            </a:r>
          </a:p>
          <a:p>
            <a:pPr lvl="1"/>
            <a:endParaRPr lang="en-IN" dirty="0"/>
          </a:p>
          <a:p>
            <a:pPr lvl="1"/>
            <a:endParaRPr lang="en-IN" dirty="0"/>
          </a:p>
          <a:p>
            <a:pPr lvl="1"/>
            <a:endParaRPr lang="en-IN" dirty="0"/>
          </a:p>
          <a:p>
            <a:pPr lvl="1"/>
            <a:endParaRPr lang="en-IN" dirty="0"/>
          </a:p>
          <a:p>
            <a:r>
              <a:rPr lang="en-IN" sz="2400" dirty="0"/>
              <a:t>Discount factor helps us by preventing the return in reaching infinity, by deciding how much importance we should give to immediate rewards and future rewards. </a:t>
            </a:r>
          </a:p>
          <a:p>
            <a:r>
              <a:rPr lang="en-IN" sz="2400" dirty="0"/>
              <a:t>Its value ranges from 0 to 1</a:t>
            </a:r>
          </a:p>
          <a:p>
            <a:endParaRPr lang="en-IN" dirty="0"/>
          </a:p>
        </p:txBody>
      </p:sp>
      <p:pic>
        <p:nvPicPr>
          <p:cNvPr id="4" name="Picture 3"/>
          <p:cNvPicPr>
            <a:picLocks noChangeAspect="1"/>
          </p:cNvPicPr>
          <p:nvPr/>
        </p:nvPicPr>
        <p:blipFill>
          <a:blip r:embed="rId2"/>
          <a:stretch>
            <a:fillRect/>
          </a:stretch>
        </p:blipFill>
        <p:spPr>
          <a:xfrm>
            <a:off x="2548984" y="1772816"/>
            <a:ext cx="4523620" cy="1548881"/>
          </a:xfrm>
          <a:prstGeom prst="rect">
            <a:avLst/>
          </a:prstGeom>
        </p:spPr>
      </p:pic>
    </p:spTree>
    <p:extLst>
      <p:ext uri="{BB962C8B-B14F-4D97-AF65-F5344CB8AC3E}">
        <p14:creationId xmlns:p14="http://schemas.microsoft.com/office/powerpoint/2010/main" val="2811622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08219"/>
          </a:xfrm>
        </p:spPr>
        <p:txBody>
          <a:bodyPr/>
          <a:lstStyle/>
          <a:p>
            <a:r>
              <a:rPr lang="en-IN" dirty="0"/>
              <a:t>Return and discount factor..</a:t>
            </a:r>
          </a:p>
        </p:txBody>
      </p:sp>
      <p:sp>
        <p:nvSpPr>
          <p:cNvPr id="3" name="Content Placeholder 2"/>
          <p:cNvSpPr>
            <a:spLocks noGrp="1"/>
          </p:cNvSpPr>
          <p:nvPr>
            <p:ph idx="1"/>
          </p:nvPr>
        </p:nvSpPr>
        <p:spPr>
          <a:xfrm>
            <a:off x="838200" y="1054360"/>
            <a:ext cx="10515600" cy="4131596"/>
          </a:xfrm>
        </p:spPr>
        <p:txBody>
          <a:bodyPr/>
          <a:lstStyle/>
          <a:p>
            <a:r>
              <a:rPr lang="en-IN" dirty="0"/>
              <a:t>If the discount factor is too small(close to 0), it means we give more importance to immediate rewards than future rewards.</a:t>
            </a:r>
          </a:p>
          <a:p>
            <a:r>
              <a:rPr lang="en-IN" dirty="0"/>
              <a:t>If the discount factor is set to a large value(close to 1), it means we give more importance to future rewards than immediate rewards. </a:t>
            </a:r>
          </a:p>
          <a:p>
            <a:pPr marL="0" indent="0">
              <a:buNone/>
            </a:pPr>
            <a:endParaRPr lang="en-IN" dirty="0"/>
          </a:p>
        </p:txBody>
      </p:sp>
    </p:spTree>
    <p:extLst>
      <p:ext uri="{BB962C8B-B14F-4D97-AF65-F5344CB8AC3E}">
        <p14:creationId xmlns:p14="http://schemas.microsoft.com/office/powerpoint/2010/main" val="851874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6"/>
            <a:ext cx="10515600" cy="377590"/>
          </a:xfrm>
        </p:spPr>
        <p:txBody>
          <a:bodyPr/>
          <a:lstStyle/>
          <a:p>
            <a:r>
              <a:rPr lang="en-IN" dirty="0"/>
              <a:t>Return and discount factor..</a:t>
            </a:r>
          </a:p>
        </p:txBody>
      </p:sp>
      <p:sp>
        <p:nvSpPr>
          <p:cNvPr id="3" name="Content Placeholder 2"/>
          <p:cNvSpPr>
            <a:spLocks noGrp="1"/>
          </p:cNvSpPr>
          <p:nvPr>
            <p:ph idx="1"/>
          </p:nvPr>
        </p:nvSpPr>
        <p:spPr>
          <a:xfrm>
            <a:off x="838200" y="895739"/>
            <a:ext cx="10515600" cy="4478694"/>
          </a:xfrm>
        </p:spPr>
        <p:txBody>
          <a:bodyPr/>
          <a:lstStyle/>
          <a:p>
            <a:r>
              <a:rPr lang="en-IN" b="1" dirty="0">
                <a:solidFill>
                  <a:srgbClr val="FF0000"/>
                </a:solidFill>
              </a:rPr>
              <a:t>What happens when the discount factor is small? </a:t>
            </a:r>
            <a:r>
              <a:rPr lang="el-GR" b="1" dirty="0">
                <a:solidFill>
                  <a:srgbClr val="FF0000"/>
                </a:solidFill>
              </a:rPr>
              <a:t>γ</a:t>
            </a:r>
            <a:r>
              <a:rPr lang="en-IN" b="1" dirty="0">
                <a:solidFill>
                  <a:srgbClr val="FF0000"/>
                </a:solidFill>
              </a:rPr>
              <a:t> = </a:t>
            </a:r>
            <a:r>
              <a:rPr lang="en-IN" dirty="0"/>
              <a:t>0.2?</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sz="2400" b="1" dirty="0">
                <a:solidFill>
                  <a:srgbClr val="FF0000"/>
                </a:solidFill>
              </a:rPr>
              <a:t>So, when we set discount factor to a small value, we give more importance to immediate rewards than future rewards.</a:t>
            </a:r>
          </a:p>
          <a:p>
            <a:endParaRPr lang="en-IN" dirty="0"/>
          </a:p>
        </p:txBody>
      </p:sp>
      <p:pic>
        <p:nvPicPr>
          <p:cNvPr id="4" name="Picture 3"/>
          <p:cNvPicPr>
            <a:picLocks noChangeAspect="1"/>
          </p:cNvPicPr>
          <p:nvPr/>
        </p:nvPicPr>
        <p:blipFill>
          <a:blip r:embed="rId2"/>
          <a:stretch>
            <a:fillRect/>
          </a:stretch>
        </p:blipFill>
        <p:spPr>
          <a:xfrm>
            <a:off x="1455108" y="1581810"/>
            <a:ext cx="5281594" cy="1603661"/>
          </a:xfrm>
          <a:prstGeom prst="rect">
            <a:avLst/>
          </a:prstGeom>
        </p:spPr>
      </p:pic>
      <p:pic>
        <p:nvPicPr>
          <p:cNvPr id="5" name="Picture 4"/>
          <p:cNvPicPr>
            <a:picLocks noChangeAspect="1"/>
          </p:cNvPicPr>
          <p:nvPr/>
        </p:nvPicPr>
        <p:blipFill>
          <a:blip r:embed="rId3"/>
          <a:stretch>
            <a:fillRect/>
          </a:stretch>
        </p:blipFill>
        <p:spPr>
          <a:xfrm>
            <a:off x="1172133" y="3142550"/>
            <a:ext cx="8718315" cy="1390261"/>
          </a:xfrm>
          <a:prstGeom prst="rect">
            <a:avLst/>
          </a:prstGeom>
        </p:spPr>
      </p:pic>
    </p:spTree>
    <p:extLst>
      <p:ext uri="{BB962C8B-B14F-4D97-AF65-F5344CB8AC3E}">
        <p14:creationId xmlns:p14="http://schemas.microsoft.com/office/powerpoint/2010/main" val="257932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6"/>
            <a:ext cx="10515600" cy="377590"/>
          </a:xfrm>
        </p:spPr>
        <p:txBody>
          <a:bodyPr/>
          <a:lstStyle/>
          <a:p>
            <a:r>
              <a:rPr lang="en-IN" dirty="0"/>
              <a:t>Return and discount factor..</a:t>
            </a:r>
          </a:p>
        </p:txBody>
      </p:sp>
      <p:sp>
        <p:nvSpPr>
          <p:cNvPr id="3" name="Content Placeholder 2"/>
          <p:cNvSpPr>
            <a:spLocks noGrp="1"/>
          </p:cNvSpPr>
          <p:nvPr>
            <p:ph idx="1"/>
          </p:nvPr>
        </p:nvSpPr>
        <p:spPr>
          <a:xfrm>
            <a:off x="838200" y="801208"/>
            <a:ext cx="10515600" cy="4478694"/>
          </a:xfrm>
        </p:spPr>
        <p:txBody>
          <a:bodyPr/>
          <a:lstStyle/>
          <a:p>
            <a:r>
              <a:rPr lang="en-IN" b="1" dirty="0">
                <a:solidFill>
                  <a:srgbClr val="FF0000"/>
                </a:solidFill>
              </a:rPr>
              <a:t>What happens when the discount factor is large? </a:t>
            </a:r>
            <a:r>
              <a:rPr lang="el-GR" b="1" dirty="0">
                <a:solidFill>
                  <a:srgbClr val="FF0000"/>
                </a:solidFill>
              </a:rPr>
              <a:t>γ</a:t>
            </a:r>
            <a:r>
              <a:rPr lang="en-IN" b="1" dirty="0">
                <a:solidFill>
                  <a:srgbClr val="FF0000"/>
                </a:solidFill>
              </a:rPr>
              <a:t> = </a:t>
            </a:r>
            <a:r>
              <a:rPr lang="en-IN" dirty="0"/>
              <a:t>0.9?</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6" name="Picture 5"/>
          <p:cNvPicPr>
            <a:picLocks noChangeAspect="1"/>
          </p:cNvPicPr>
          <p:nvPr/>
        </p:nvPicPr>
        <p:blipFill>
          <a:blip r:embed="rId2"/>
          <a:stretch>
            <a:fillRect/>
          </a:stretch>
        </p:blipFill>
        <p:spPr>
          <a:xfrm>
            <a:off x="2666914" y="1464906"/>
            <a:ext cx="4676277" cy="1472371"/>
          </a:xfrm>
          <a:prstGeom prst="rect">
            <a:avLst/>
          </a:prstGeom>
        </p:spPr>
      </p:pic>
      <p:pic>
        <p:nvPicPr>
          <p:cNvPr id="7" name="Picture 6"/>
          <p:cNvPicPr>
            <a:picLocks noChangeAspect="1"/>
          </p:cNvPicPr>
          <p:nvPr/>
        </p:nvPicPr>
        <p:blipFill>
          <a:blip r:embed="rId3"/>
          <a:stretch>
            <a:fillRect/>
          </a:stretch>
        </p:blipFill>
        <p:spPr>
          <a:xfrm>
            <a:off x="1328057" y="2937277"/>
            <a:ext cx="9535886" cy="2519907"/>
          </a:xfrm>
          <a:prstGeom prst="rect">
            <a:avLst/>
          </a:prstGeom>
        </p:spPr>
      </p:pic>
    </p:spTree>
    <p:extLst>
      <p:ext uri="{BB962C8B-B14F-4D97-AF65-F5344CB8AC3E}">
        <p14:creationId xmlns:p14="http://schemas.microsoft.com/office/powerpoint/2010/main" val="312172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Immediate or future rewards?</a:t>
            </a:r>
          </a:p>
        </p:txBody>
      </p:sp>
      <p:sp>
        <p:nvSpPr>
          <p:cNvPr id="3" name="Content Placeholder 2"/>
          <p:cNvSpPr>
            <a:spLocks noGrp="1"/>
          </p:cNvSpPr>
          <p:nvPr>
            <p:ph idx="1"/>
          </p:nvPr>
        </p:nvSpPr>
        <p:spPr>
          <a:xfrm>
            <a:off x="838200" y="1306286"/>
            <a:ext cx="10515600" cy="4674636"/>
          </a:xfrm>
        </p:spPr>
        <p:txBody>
          <a:bodyPr/>
          <a:lstStyle/>
          <a:p>
            <a:r>
              <a:rPr lang="en-US" dirty="0"/>
              <a:t>It depends on the task that we want to train an agent for. </a:t>
            </a:r>
          </a:p>
          <a:p>
            <a:r>
              <a:rPr lang="en-US" dirty="0"/>
              <a:t>Suppose, in a chess game, the goal is to defeat the opponent’s king.</a:t>
            </a:r>
          </a:p>
          <a:p>
            <a:r>
              <a:rPr lang="en-US" dirty="0"/>
              <a:t> If we give importance to the immediate rewards like a reward on pawn defeat any opponent player then the agent will learn to perform these sub-goals no matter if his players are also defeated.</a:t>
            </a:r>
          </a:p>
          <a:p>
            <a:r>
              <a:rPr lang="en-US" dirty="0"/>
              <a:t> So, in this task future rewards are more important    </a:t>
            </a:r>
            <a:endParaRPr lang="en-IN" dirty="0"/>
          </a:p>
        </p:txBody>
      </p:sp>
      <p:pic>
        <p:nvPicPr>
          <p:cNvPr id="4" name="Picture 3"/>
          <p:cNvPicPr>
            <a:picLocks noChangeAspect="1"/>
          </p:cNvPicPr>
          <p:nvPr/>
        </p:nvPicPr>
        <p:blipFill>
          <a:blip r:embed="rId2"/>
          <a:stretch>
            <a:fillRect/>
          </a:stretch>
        </p:blipFill>
        <p:spPr>
          <a:xfrm>
            <a:off x="9600998" y="3689248"/>
            <a:ext cx="1549084" cy="1737511"/>
          </a:xfrm>
          <a:prstGeom prst="rect">
            <a:avLst/>
          </a:prstGeom>
        </p:spPr>
      </p:pic>
    </p:spTree>
    <p:extLst>
      <p:ext uri="{BB962C8B-B14F-4D97-AF65-F5344CB8AC3E}">
        <p14:creationId xmlns:p14="http://schemas.microsoft.com/office/powerpoint/2010/main" val="3620180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Return and discount factor..</a:t>
            </a:r>
          </a:p>
        </p:txBody>
      </p:sp>
      <p:sp>
        <p:nvSpPr>
          <p:cNvPr id="3" name="Content Placeholder 2"/>
          <p:cNvSpPr>
            <a:spLocks noGrp="1"/>
          </p:cNvSpPr>
          <p:nvPr>
            <p:ph idx="1"/>
          </p:nvPr>
        </p:nvSpPr>
        <p:spPr/>
        <p:txBody>
          <a:bodyPr/>
          <a:lstStyle/>
          <a:p>
            <a:r>
              <a:rPr lang="en-IN" b="1" dirty="0">
                <a:solidFill>
                  <a:srgbClr val="FF0000"/>
                </a:solidFill>
              </a:rPr>
              <a:t>What happens when the discount factor is set to 0? </a:t>
            </a:r>
            <a:r>
              <a:rPr lang="el-GR" b="1" dirty="0">
                <a:solidFill>
                  <a:srgbClr val="FF0000"/>
                </a:solidFill>
              </a:rPr>
              <a:t>γ</a:t>
            </a:r>
            <a:r>
              <a:rPr lang="en-IN" b="1" dirty="0">
                <a:solidFill>
                  <a:srgbClr val="FF0000"/>
                </a:solidFill>
              </a:rPr>
              <a:t> = </a:t>
            </a:r>
            <a:r>
              <a:rPr lang="en-IN" dirty="0"/>
              <a:t>0?</a:t>
            </a:r>
          </a:p>
          <a:p>
            <a:endParaRPr lang="en-IN" dirty="0"/>
          </a:p>
          <a:p>
            <a:endParaRPr lang="en-IN" dirty="0"/>
          </a:p>
          <a:p>
            <a:endParaRPr lang="en-IN" dirty="0"/>
          </a:p>
          <a:p>
            <a:endParaRPr lang="en-IN" dirty="0"/>
          </a:p>
          <a:p>
            <a:r>
              <a:rPr lang="en-IN" b="1" dirty="0">
                <a:solidFill>
                  <a:srgbClr val="FF0000"/>
                </a:solidFill>
              </a:rPr>
              <a:t>Our return is just the immediate reward</a:t>
            </a:r>
          </a:p>
        </p:txBody>
      </p:sp>
      <p:pic>
        <p:nvPicPr>
          <p:cNvPr id="4" name="Picture 3"/>
          <p:cNvPicPr>
            <a:picLocks noChangeAspect="1"/>
          </p:cNvPicPr>
          <p:nvPr/>
        </p:nvPicPr>
        <p:blipFill>
          <a:blip r:embed="rId2"/>
          <a:stretch>
            <a:fillRect/>
          </a:stretch>
        </p:blipFill>
        <p:spPr>
          <a:xfrm>
            <a:off x="1903446" y="1975634"/>
            <a:ext cx="6568750" cy="1523346"/>
          </a:xfrm>
          <a:prstGeom prst="rect">
            <a:avLst/>
          </a:prstGeom>
        </p:spPr>
      </p:pic>
    </p:spTree>
    <p:extLst>
      <p:ext uri="{BB962C8B-B14F-4D97-AF65-F5344CB8AC3E}">
        <p14:creationId xmlns:p14="http://schemas.microsoft.com/office/powerpoint/2010/main" val="396375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73533"/>
          </a:xfrm>
        </p:spPr>
        <p:txBody>
          <a:bodyPr/>
          <a:lstStyle/>
          <a:p>
            <a:r>
              <a:rPr lang="en-IN" dirty="0"/>
              <a:t>Example</a:t>
            </a:r>
          </a:p>
        </p:txBody>
      </p:sp>
      <p:sp>
        <p:nvSpPr>
          <p:cNvPr id="3" name="Content Placeholder 2"/>
          <p:cNvSpPr>
            <a:spLocks noGrp="1"/>
          </p:cNvSpPr>
          <p:nvPr>
            <p:ph idx="1"/>
          </p:nvPr>
        </p:nvSpPr>
        <p:spPr>
          <a:xfrm>
            <a:off x="679580" y="886408"/>
            <a:ext cx="10515600" cy="3879669"/>
          </a:xfrm>
        </p:spPr>
        <p:txBody>
          <a:bodyPr/>
          <a:lstStyle/>
          <a:p>
            <a:r>
              <a:rPr lang="en-US" sz="2000" b="1" dirty="0"/>
              <a:t>Goal of an AI agent has to find the diamond present within a maze environment</a:t>
            </a:r>
          </a:p>
          <a:p>
            <a:r>
              <a:rPr lang="en-US" sz="2000" dirty="0"/>
              <a:t>The agent interacts with the environment by performing some actions, and based on those actions, the state of the agent gets changed, and it also receives a reward or penalty as feedback for its actions.</a:t>
            </a:r>
          </a:p>
          <a:p>
            <a:r>
              <a:rPr lang="en-US" sz="2000" dirty="0"/>
              <a:t>The agent continues doing these three things</a:t>
            </a:r>
          </a:p>
          <a:p>
            <a:pPr marL="0" indent="0">
              <a:buNone/>
            </a:pPr>
            <a:r>
              <a:rPr lang="en-US" sz="2000" dirty="0"/>
              <a:t>    (</a:t>
            </a:r>
            <a:r>
              <a:rPr lang="en-US" sz="2000" b="1" dirty="0"/>
              <a:t>take action, change state/remain in the same state, and </a:t>
            </a:r>
          </a:p>
          <a:p>
            <a:pPr marL="0" indent="0">
              <a:buNone/>
            </a:pPr>
            <a:r>
              <a:rPr lang="en-US" sz="2000" b="1" dirty="0"/>
              <a:t>     get feedback</a:t>
            </a:r>
            <a:r>
              <a:rPr lang="en-US" sz="2000" dirty="0"/>
              <a:t>), and by doing these actions, he learns and </a:t>
            </a:r>
          </a:p>
          <a:p>
            <a:pPr marL="0" indent="0">
              <a:buNone/>
            </a:pPr>
            <a:r>
              <a:rPr lang="en-US" sz="2000" dirty="0"/>
              <a:t>     explores the environment.</a:t>
            </a:r>
          </a:p>
          <a:p>
            <a:r>
              <a:rPr lang="en-US" sz="2000" dirty="0"/>
              <a:t>The agent learns that what actions lead to positive feedback </a:t>
            </a:r>
          </a:p>
          <a:p>
            <a:pPr marL="0" indent="0">
              <a:buNone/>
            </a:pPr>
            <a:r>
              <a:rPr lang="en-US" sz="2000" dirty="0"/>
              <a:t>    or rewards and what actions lead to negative feedback penalty. </a:t>
            </a:r>
          </a:p>
          <a:p>
            <a:pPr marL="0" indent="0">
              <a:buNone/>
            </a:pPr>
            <a:r>
              <a:rPr lang="en-US" sz="2000" dirty="0"/>
              <a:t>     As a positive reward, the agent gets a positive point, and as a </a:t>
            </a:r>
          </a:p>
          <a:p>
            <a:pPr marL="0" indent="0">
              <a:buNone/>
            </a:pPr>
            <a:r>
              <a:rPr lang="en-US" sz="2000" dirty="0"/>
              <a:t>     penalty, it gets a negative point. </a:t>
            </a:r>
          </a:p>
          <a:p>
            <a:endParaRPr lang="en-IN" dirty="0"/>
          </a:p>
        </p:txBody>
      </p:sp>
      <p:pic>
        <p:nvPicPr>
          <p:cNvPr id="4" name="Picture 3"/>
          <p:cNvPicPr>
            <a:picLocks noChangeAspect="1"/>
          </p:cNvPicPr>
          <p:nvPr/>
        </p:nvPicPr>
        <p:blipFill>
          <a:blip r:embed="rId2"/>
          <a:stretch>
            <a:fillRect/>
          </a:stretch>
        </p:blipFill>
        <p:spPr>
          <a:xfrm>
            <a:off x="7993016" y="2012688"/>
            <a:ext cx="3940837" cy="3635055"/>
          </a:xfrm>
          <a:prstGeom prst="rect">
            <a:avLst/>
          </a:prstGeom>
        </p:spPr>
      </p:pic>
    </p:spTree>
    <p:extLst>
      <p:ext uri="{BB962C8B-B14F-4D97-AF65-F5344CB8AC3E}">
        <p14:creationId xmlns:p14="http://schemas.microsoft.com/office/powerpoint/2010/main" val="31999635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Return and discount factor..</a:t>
            </a:r>
          </a:p>
        </p:txBody>
      </p:sp>
      <p:sp>
        <p:nvSpPr>
          <p:cNvPr id="3" name="Content Placeholder 2"/>
          <p:cNvSpPr>
            <a:spLocks noGrp="1"/>
          </p:cNvSpPr>
          <p:nvPr>
            <p:ph idx="1"/>
          </p:nvPr>
        </p:nvSpPr>
        <p:spPr/>
        <p:txBody>
          <a:bodyPr/>
          <a:lstStyle/>
          <a:p>
            <a:r>
              <a:rPr lang="en-IN" b="1" dirty="0">
                <a:solidFill>
                  <a:srgbClr val="FF0000"/>
                </a:solidFill>
              </a:rPr>
              <a:t>What happens when the discount factor is set to 1? </a:t>
            </a:r>
            <a:r>
              <a:rPr lang="el-GR" b="1" dirty="0">
                <a:solidFill>
                  <a:srgbClr val="FF0000"/>
                </a:solidFill>
              </a:rPr>
              <a:t>γ</a:t>
            </a:r>
            <a:r>
              <a:rPr lang="en-IN" b="1" dirty="0">
                <a:solidFill>
                  <a:srgbClr val="FF0000"/>
                </a:solidFill>
              </a:rPr>
              <a:t> = </a:t>
            </a:r>
            <a:r>
              <a:rPr lang="en-IN" dirty="0"/>
              <a:t>1?</a:t>
            </a:r>
          </a:p>
          <a:p>
            <a:endParaRPr lang="en-IN" dirty="0"/>
          </a:p>
          <a:p>
            <a:endParaRPr lang="en-IN" dirty="0"/>
          </a:p>
          <a:p>
            <a:endParaRPr lang="en-IN" dirty="0"/>
          </a:p>
          <a:p>
            <a:endParaRPr lang="en-IN" dirty="0"/>
          </a:p>
          <a:p>
            <a:r>
              <a:rPr lang="en-IN" b="1" dirty="0">
                <a:solidFill>
                  <a:srgbClr val="FF0000"/>
                </a:solidFill>
              </a:rPr>
              <a:t>Our return is just the sum of the rewards </a:t>
            </a:r>
            <a:r>
              <a:rPr lang="en-IN" b="1" dirty="0" err="1">
                <a:solidFill>
                  <a:srgbClr val="FF0000"/>
                </a:solidFill>
              </a:rPr>
              <a:t>upto</a:t>
            </a:r>
            <a:r>
              <a:rPr lang="en-IN" b="1" dirty="0">
                <a:solidFill>
                  <a:srgbClr val="FF0000"/>
                </a:solidFill>
              </a:rPr>
              <a:t> infinity</a:t>
            </a:r>
          </a:p>
        </p:txBody>
      </p:sp>
      <p:pic>
        <p:nvPicPr>
          <p:cNvPr id="5" name="Picture 4"/>
          <p:cNvPicPr>
            <a:picLocks noChangeAspect="1"/>
          </p:cNvPicPr>
          <p:nvPr/>
        </p:nvPicPr>
        <p:blipFill>
          <a:blip r:embed="rId2"/>
          <a:stretch>
            <a:fillRect/>
          </a:stretch>
        </p:blipFill>
        <p:spPr>
          <a:xfrm>
            <a:off x="3107095" y="1956285"/>
            <a:ext cx="5150498" cy="1589348"/>
          </a:xfrm>
          <a:prstGeom prst="rect">
            <a:avLst/>
          </a:prstGeom>
        </p:spPr>
      </p:pic>
    </p:spTree>
    <p:extLst>
      <p:ext uri="{BB962C8B-B14F-4D97-AF65-F5344CB8AC3E}">
        <p14:creationId xmlns:p14="http://schemas.microsoft.com/office/powerpoint/2010/main" val="205863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Return and discount factor..</a:t>
            </a:r>
          </a:p>
        </p:txBody>
      </p:sp>
      <p:sp>
        <p:nvSpPr>
          <p:cNvPr id="3" name="Content Placeholder 2"/>
          <p:cNvSpPr>
            <a:spLocks noGrp="1"/>
          </p:cNvSpPr>
          <p:nvPr>
            <p:ph idx="1"/>
          </p:nvPr>
        </p:nvSpPr>
        <p:spPr/>
        <p:txBody>
          <a:bodyPr/>
          <a:lstStyle/>
          <a:p>
            <a:r>
              <a:rPr lang="en-IN" dirty="0"/>
              <a:t>If the discount factor is set to 0, the agent never learns, as it considers only the immediate reward.</a:t>
            </a:r>
          </a:p>
          <a:p>
            <a:r>
              <a:rPr lang="en-IN" dirty="0"/>
              <a:t>If the discount factor is set to 1, the agent will learn forever, looking for the future rewards that lead to infinity.</a:t>
            </a:r>
          </a:p>
          <a:p>
            <a:r>
              <a:rPr lang="en-IN" dirty="0"/>
              <a:t>So, the optimal value of discount factor is between 0.2 to 0.8</a:t>
            </a:r>
          </a:p>
          <a:p>
            <a:r>
              <a:rPr lang="en-IN" dirty="0"/>
              <a:t>For certain tasks future rewards are more important than immediate rewards and vice versa.</a:t>
            </a:r>
          </a:p>
          <a:p>
            <a:pPr marL="0" indent="0">
              <a:buNone/>
            </a:pPr>
            <a:endParaRPr lang="en-IN" dirty="0"/>
          </a:p>
        </p:txBody>
      </p:sp>
    </p:spTree>
    <p:extLst>
      <p:ext uri="{BB962C8B-B14F-4D97-AF65-F5344CB8AC3E}">
        <p14:creationId xmlns:p14="http://schemas.microsoft.com/office/powerpoint/2010/main" val="4101168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08219"/>
          </a:xfrm>
        </p:spPr>
        <p:txBody>
          <a:bodyPr/>
          <a:lstStyle/>
          <a:p>
            <a:r>
              <a:rPr lang="en-IN" dirty="0"/>
              <a:t>Value function</a:t>
            </a:r>
          </a:p>
        </p:txBody>
      </p:sp>
      <p:sp>
        <p:nvSpPr>
          <p:cNvPr id="3" name="Content Placeholder 2"/>
          <p:cNvSpPr>
            <a:spLocks noGrp="1"/>
          </p:cNvSpPr>
          <p:nvPr>
            <p:ph idx="1"/>
          </p:nvPr>
        </p:nvSpPr>
        <p:spPr>
          <a:xfrm>
            <a:off x="838200" y="821094"/>
            <a:ext cx="10515600" cy="4364861"/>
          </a:xfrm>
        </p:spPr>
        <p:txBody>
          <a:bodyPr/>
          <a:lstStyle/>
          <a:p>
            <a:r>
              <a:rPr lang="en-IN" b="1" dirty="0">
                <a:solidFill>
                  <a:srgbClr val="FF0000"/>
                </a:solidFill>
              </a:rPr>
              <a:t>Value function </a:t>
            </a:r>
            <a:r>
              <a:rPr lang="en-IN" dirty="0"/>
              <a:t>also called the state value function gives the value of a state.</a:t>
            </a:r>
          </a:p>
          <a:p>
            <a:r>
              <a:rPr lang="en-IN" dirty="0"/>
              <a:t>The value of a state ‘s’ is the return of the trajectory </a:t>
            </a:r>
            <a:r>
              <a:rPr lang="el-GR" dirty="0"/>
              <a:t>τ</a:t>
            </a:r>
            <a:r>
              <a:rPr lang="en-IN" dirty="0"/>
              <a:t> starting from that state to the final state following a policy </a:t>
            </a:r>
            <a:r>
              <a:rPr lang="el-GR" dirty="0"/>
              <a:t>π</a:t>
            </a:r>
            <a:r>
              <a:rPr lang="en-IN" dirty="0"/>
              <a:t>.  </a:t>
            </a:r>
          </a:p>
          <a:p>
            <a:pPr marL="0" indent="0">
              <a:buNone/>
            </a:pPr>
            <a:endParaRPr lang="en-IN" dirty="0"/>
          </a:p>
          <a:p>
            <a:r>
              <a:rPr lang="en-IN" dirty="0"/>
              <a:t>The policy could be deterministic or stochastic</a:t>
            </a:r>
          </a:p>
          <a:p>
            <a:r>
              <a:rPr lang="en-IN" dirty="0"/>
              <a:t>A deterministic policy maps each state to a one particular action</a:t>
            </a:r>
          </a:p>
          <a:p>
            <a:r>
              <a:rPr lang="en-IN" dirty="0"/>
              <a:t>A stochastic policy selects action for a state based on a probability distribution of the action space. </a:t>
            </a:r>
          </a:p>
          <a:p>
            <a:endParaRPr lang="en-IN" dirty="0"/>
          </a:p>
        </p:txBody>
      </p:sp>
      <p:pic>
        <p:nvPicPr>
          <p:cNvPr id="4" name="Picture 3"/>
          <p:cNvPicPr>
            <a:picLocks noChangeAspect="1"/>
          </p:cNvPicPr>
          <p:nvPr/>
        </p:nvPicPr>
        <p:blipFill>
          <a:blip r:embed="rId2"/>
          <a:stretch>
            <a:fillRect/>
          </a:stretch>
        </p:blipFill>
        <p:spPr>
          <a:xfrm>
            <a:off x="4497355" y="2593911"/>
            <a:ext cx="2808514" cy="559836"/>
          </a:xfrm>
          <a:prstGeom prst="rect">
            <a:avLst/>
          </a:prstGeom>
        </p:spPr>
      </p:pic>
    </p:spTree>
    <p:extLst>
      <p:ext uri="{BB962C8B-B14F-4D97-AF65-F5344CB8AC3E}">
        <p14:creationId xmlns:p14="http://schemas.microsoft.com/office/powerpoint/2010/main" val="1569162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function for a deterministic policy</a:t>
            </a:r>
          </a:p>
        </p:txBody>
      </p:sp>
      <p:sp>
        <p:nvSpPr>
          <p:cNvPr id="3" name="Content Placeholder 2"/>
          <p:cNvSpPr>
            <a:spLocks noGrp="1"/>
          </p:cNvSpPr>
          <p:nvPr>
            <p:ph idx="1"/>
          </p:nvPr>
        </p:nvSpPr>
        <p:spPr/>
        <p:txBody>
          <a:bodyPr/>
          <a:lstStyle/>
          <a:p>
            <a:r>
              <a:rPr lang="en-IN" dirty="0"/>
              <a:t>If the trajectory </a:t>
            </a:r>
            <a:r>
              <a:rPr lang="el-GR" dirty="0"/>
              <a:t>τ</a:t>
            </a:r>
            <a:r>
              <a:rPr lang="en-IN" dirty="0"/>
              <a:t>, for the grid world environment, using some policy deterministic policy </a:t>
            </a:r>
            <a:r>
              <a:rPr lang="el-GR" dirty="0"/>
              <a:t>π</a:t>
            </a:r>
            <a:r>
              <a:rPr lang="en-IN" dirty="0"/>
              <a:t> is : </a:t>
            </a:r>
          </a:p>
          <a:p>
            <a:pPr marL="0" indent="0">
              <a:buNone/>
            </a:pPr>
            <a:endParaRPr lang="en-IN" dirty="0"/>
          </a:p>
          <a:p>
            <a:pPr marL="0" indent="0">
              <a:buNone/>
            </a:pPr>
            <a:endParaRPr lang="en-IN" dirty="0"/>
          </a:p>
        </p:txBody>
      </p:sp>
      <p:pic>
        <p:nvPicPr>
          <p:cNvPr id="4" name="Picture 3"/>
          <p:cNvPicPr>
            <a:picLocks noChangeAspect="1"/>
          </p:cNvPicPr>
          <p:nvPr/>
        </p:nvPicPr>
        <p:blipFill>
          <a:blip r:embed="rId2"/>
          <a:stretch>
            <a:fillRect/>
          </a:stretch>
        </p:blipFill>
        <p:spPr>
          <a:xfrm>
            <a:off x="1873344" y="2364597"/>
            <a:ext cx="7000068" cy="2821357"/>
          </a:xfrm>
          <a:prstGeom prst="rect">
            <a:avLst/>
          </a:prstGeom>
        </p:spPr>
      </p:pic>
    </p:spTree>
    <p:extLst>
      <p:ext uri="{BB962C8B-B14F-4D97-AF65-F5344CB8AC3E}">
        <p14:creationId xmlns:p14="http://schemas.microsoft.com/office/powerpoint/2010/main" val="977391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function for a deterministic policy…</a:t>
            </a:r>
          </a:p>
        </p:txBody>
      </p:sp>
      <p:sp>
        <p:nvSpPr>
          <p:cNvPr id="3" name="Content Placeholder 2"/>
          <p:cNvSpPr>
            <a:spLocks noGrp="1"/>
          </p:cNvSpPr>
          <p:nvPr>
            <p:ph idx="1"/>
          </p:nvPr>
        </p:nvSpPr>
        <p:spPr>
          <a:xfrm>
            <a:off x="838200" y="1026368"/>
            <a:ext cx="10515600" cy="3879669"/>
          </a:xfrm>
        </p:spPr>
        <p:txBody>
          <a:bodyPr/>
          <a:lstStyle/>
          <a:p>
            <a:r>
              <a:rPr lang="en-IN" dirty="0"/>
              <a:t>The value function can be calculated for each state as the return(sum of the rewards) of the trajectory starting from that state :</a:t>
            </a:r>
          </a:p>
          <a:p>
            <a:endParaRPr lang="en-IN" dirty="0"/>
          </a:p>
          <a:p>
            <a:endParaRPr lang="en-IN" dirty="0"/>
          </a:p>
          <a:p>
            <a:endParaRPr lang="en-IN" dirty="0"/>
          </a:p>
          <a:p>
            <a:endParaRPr lang="en-IN" dirty="0"/>
          </a:p>
          <a:p>
            <a:r>
              <a:rPr lang="en-IN" dirty="0"/>
              <a:t>The value function of the finals state is zero, since a reward is associated only with a state that has a transition.</a:t>
            </a:r>
          </a:p>
          <a:p>
            <a:endParaRPr lang="en-IN" dirty="0"/>
          </a:p>
        </p:txBody>
      </p:sp>
      <p:pic>
        <p:nvPicPr>
          <p:cNvPr id="4" name="Picture 3"/>
          <p:cNvPicPr>
            <a:picLocks noChangeAspect="1"/>
          </p:cNvPicPr>
          <p:nvPr/>
        </p:nvPicPr>
        <p:blipFill>
          <a:blip r:embed="rId2"/>
          <a:stretch>
            <a:fillRect/>
          </a:stretch>
        </p:blipFill>
        <p:spPr>
          <a:xfrm>
            <a:off x="2486395" y="2034075"/>
            <a:ext cx="7219209" cy="2239346"/>
          </a:xfrm>
          <a:prstGeom prst="rect">
            <a:avLst/>
          </a:prstGeom>
        </p:spPr>
      </p:pic>
    </p:spTree>
    <p:extLst>
      <p:ext uri="{BB962C8B-B14F-4D97-AF65-F5344CB8AC3E}">
        <p14:creationId xmlns:p14="http://schemas.microsoft.com/office/powerpoint/2010/main" val="1243432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82864"/>
          </a:xfrm>
        </p:spPr>
        <p:txBody>
          <a:bodyPr/>
          <a:lstStyle/>
          <a:p>
            <a:r>
              <a:rPr lang="en-IN" dirty="0"/>
              <a:t>Value function for stochastic policy</a:t>
            </a:r>
          </a:p>
        </p:txBody>
      </p:sp>
      <p:sp>
        <p:nvSpPr>
          <p:cNvPr id="3" name="Content Placeholder 2"/>
          <p:cNvSpPr>
            <a:spLocks noGrp="1"/>
          </p:cNvSpPr>
          <p:nvPr>
            <p:ph idx="1"/>
          </p:nvPr>
        </p:nvSpPr>
        <p:spPr>
          <a:xfrm>
            <a:off x="838200" y="895740"/>
            <a:ext cx="10515600" cy="4290216"/>
          </a:xfrm>
        </p:spPr>
        <p:txBody>
          <a:bodyPr/>
          <a:lstStyle/>
          <a:p>
            <a:r>
              <a:rPr lang="en-IN" dirty="0"/>
              <a:t>(</a:t>
            </a:r>
            <a:r>
              <a:rPr lang="en-IN" dirty="0">
                <a:solidFill>
                  <a:srgbClr val="FF0000"/>
                </a:solidFill>
              </a:rPr>
              <a:t>Expected)value function of a state with a stochastic policy </a:t>
            </a:r>
            <a:r>
              <a:rPr lang="en-IN" dirty="0"/>
              <a:t>is the expected return that the agent would get starting from that state s and following a stochastic policy </a:t>
            </a:r>
            <a:r>
              <a:rPr lang="el-GR" dirty="0"/>
              <a:t>π</a:t>
            </a:r>
            <a:r>
              <a:rPr lang="en-IN" dirty="0"/>
              <a:t>.</a:t>
            </a:r>
          </a:p>
          <a:p>
            <a:r>
              <a:rPr lang="en-IN" dirty="0">
                <a:solidFill>
                  <a:srgbClr val="FF0000"/>
                </a:solidFill>
              </a:rPr>
              <a:t>Return of a state in a trajectory </a:t>
            </a:r>
            <a:r>
              <a:rPr lang="el-GR" dirty="0">
                <a:solidFill>
                  <a:srgbClr val="FF0000"/>
                </a:solidFill>
              </a:rPr>
              <a:t>τ</a:t>
            </a:r>
            <a:r>
              <a:rPr lang="en-IN" dirty="0">
                <a:solidFill>
                  <a:srgbClr val="FF0000"/>
                </a:solidFill>
              </a:rPr>
              <a:t>, following a stochastic policy </a:t>
            </a:r>
            <a:r>
              <a:rPr lang="el-GR" dirty="0">
                <a:solidFill>
                  <a:srgbClr val="FF0000"/>
                </a:solidFill>
              </a:rPr>
              <a:t>π</a:t>
            </a:r>
            <a:r>
              <a:rPr lang="en-IN" dirty="0">
                <a:solidFill>
                  <a:srgbClr val="FF0000"/>
                </a:solidFill>
              </a:rPr>
              <a:t>, is a random variable</a:t>
            </a:r>
            <a:r>
              <a:rPr lang="en-IN" dirty="0"/>
              <a:t>. </a:t>
            </a:r>
          </a:p>
          <a:p>
            <a:r>
              <a:rPr lang="en-IN" dirty="0"/>
              <a:t>It takes different values with some probability in each trajectory. </a:t>
            </a:r>
          </a:p>
          <a:p>
            <a:r>
              <a:rPr lang="en-IN" dirty="0"/>
              <a:t>It is expressed as :  </a:t>
            </a:r>
          </a:p>
          <a:p>
            <a:pPr marL="0" indent="0">
              <a:buNone/>
            </a:pPr>
            <a:endParaRPr lang="en-IN" dirty="0"/>
          </a:p>
          <a:p>
            <a:pPr marL="0" indent="0">
              <a:buNone/>
            </a:pPr>
            <a:endParaRPr lang="en-IN" dirty="0"/>
          </a:p>
        </p:txBody>
      </p:sp>
      <p:pic>
        <p:nvPicPr>
          <p:cNvPr id="4" name="Picture 3"/>
          <p:cNvPicPr>
            <a:picLocks noChangeAspect="1"/>
          </p:cNvPicPr>
          <p:nvPr/>
        </p:nvPicPr>
        <p:blipFill>
          <a:blip r:embed="rId2"/>
          <a:stretch>
            <a:fillRect/>
          </a:stretch>
        </p:blipFill>
        <p:spPr>
          <a:xfrm>
            <a:off x="4278512" y="3956179"/>
            <a:ext cx="3372590" cy="1119673"/>
          </a:xfrm>
          <a:prstGeom prst="rect">
            <a:avLst/>
          </a:prstGeom>
        </p:spPr>
      </p:pic>
    </p:spTree>
    <p:extLst>
      <p:ext uri="{BB962C8B-B14F-4D97-AF65-F5344CB8AC3E}">
        <p14:creationId xmlns:p14="http://schemas.microsoft.com/office/powerpoint/2010/main" val="90301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function for stochastic policy…</a:t>
            </a:r>
          </a:p>
        </p:txBody>
      </p:sp>
      <p:sp>
        <p:nvSpPr>
          <p:cNvPr id="3" name="Content Placeholder 2"/>
          <p:cNvSpPr>
            <a:spLocks noGrp="1"/>
          </p:cNvSpPr>
          <p:nvPr>
            <p:ph idx="1"/>
          </p:nvPr>
        </p:nvSpPr>
        <p:spPr/>
        <p:txBody>
          <a:bodyPr/>
          <a:lstStyle/>
          <a:p>
            <a:r>
              <a:rPr lang="en-IN" dirty="0"/>
              <a:t>Ex: In state A, the stochastic policy gives a </a:t>
            </a:r>
            <a:r>
              <a:rPr lang="en-IN" dirty="0" err="1"/>
              <a:t>prob</a:t>
            </a:r>
            <a:r>
              <a:rPr lang="en-IN" dirty="0"/>
              <a:t> distribution over the action space [</a:t>
            </a:r>
            <a:r>
              <a:rPr lang="en-IN" dirty="0" err="1"/>
              <a:t>up,down,left,right</a:t>
            </a:r>
            <a:r>
              <a:rPr lang="en-IN" dirty="0"/>
              <a:t>] as [0.0, 0.8, 0.0, 0.2],  </a:t>
            </a:r>
            <a:r>
              <a:rPr lang="en-IN" dirty="0" err="1"/>
              <a:t>i.e</a:t>
            </a:r>
            <a:r>
              <a:rPr lang="en-IN" dirty="0"/>
              <a:t>  </a:t>
            </a:r>
          </a:p>
          <a:p>
            <a:pPr marL="0" indent="0">
              <a:buNone/>
            </a:pPr>
            <a:r>
              <a:rPr lang="en-IN" dirty="0"/>
              <a:t>   </a:t>
            </a:r>
            <a:r>
              <a:rPr lang="en-US" dirty="0"/>
              <a:t>perform the action down 80% of the time, that is, 𝜋(down|𝐴) = 0.8,   and the action right 20% of the time, that is 𝜋(right|𝐴) =  0.20</a:t>
            </a:r>
          </a:p>
          <a:p>
            <a:r>
              <a:rPr lang="en-US" dirty="0"/>
              <a:t>   This gives two trajectories from state A.</a:t>
            </a:r>
          </a:p>
          <a:p>
            <a:r>
              <a:rPr lang="en-US" dirty="0"/>
              <a:t>Assume the stochastic policy selects “right” in states D and E and “down” in B and F 100% of the time.</a:t>
            </a:r>
            <a:endParaRPr lang="en-IN" dirty="0"/>
          </a:p>
        </p:txBody>
      </p:sp>
    </p:spTree>
    <p:extLst>
      <p:ext uri="{BB962C8B-B14F-4D97-AF65-F5344CB8AC3E}">
        <p14:creationId xmlns:p14="http://schemas.microsoft.com/office/powerpoint/2010/main" val="1350899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𝜋(down|𝐴) = 0.8       𝜋(right|𝐴) =  0.20  </a:t>
            </a:r>
          </a:p>
          <a:p>
            <a:r>
              <a:rPr lang="en-US" dirty="0"/>
              <a:t> 𝜋(</a:t>
            </a:r>
            <a:r>
              <a:rPr lang="en-US" dirty="0" err="1"/>
              <a:t>right|D</a:t>
            </a:r>
            <a:r>
              <a:rPr lang="en-US" dirty="0"/>
              <a:t>) = 1           𝜋(</a:t>
            </a:r>
            <a:r>
              <a:rPr lang="en-US" dirty="0" err="1"/>
              <a:t>right|E</a:t>
            </a:r>
            <a:r>
              <a:rPr lang="en-US" dirty="0"/>
              <a:t>) = 1</a:t>
            </a:r>
          </a:p>
          <a:p>
            <a:r>
              <a:rPr lang="en-US" dirty="0"/>
              <a:t>𝜋(</a:t>
            </a:r>
            <a:r>
              <a:rPr lang="en-US" dirty="0" err="1"/>
              <a:t>down|B</a:t>
            </a:r>
            <a:r>
              <a:rPr lang="en-US" dirty="0"/>
              <a:t>) = 1            𝜋(</a:t>
            </a:r>
            <a:r>
              <a:rPr lang="en-US" dirty="0" err="1"/>
              <a:t>down|F</a:t>
            </a:r>
            <a:r>
              <a:rPr lang="en-US" dirty="0"/>
              <a:t>) = 1    </a:t>
            </a:r>
            <a:endParaRPr lang="en-IN" dirty="0"/>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2670344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function for stochastic policy…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45246"/>
                <a:ext cx="10515600" cy="4040710"/>
              </a:xfrm>
            </p:spPr>
            <p:txBody>
              <a:bodyPr/>
              <a:lstStyle/>
              <a:p>
                <a:r>
                  <a:rPr lang="en-IN" b="1" dirty="0">
                    <a:solidFill>
                      <a:srgbClr val="FF0000"/>
                    </a:solidFill>
                  </a:rPr>
                  <a:t>The first trajectory </a:t>
                </a:r>
                <a14:m>
                  <m:oMath xmlns:m="http://schemas.openxmlformats.org/officeDocument/2006/math">
                    <m:sSub>
                      <m:sSubPr>
                        <m:ctrlPr>
                          <a:rPr lang="en-IN" b="1" i="1" smtClean="0">
                            <a:solidFill>
                              <a:srgbClr val="FF0000"/>
                            </a:solidFill>
                            <a:latin typeface="Cambria Math" panose="02040503050406030204" pitchFamily="18" charset="0"/>
                          </a:rPr>
                        </m:ctrlPr>
                      </m:sSubPr>
                      <m:e>
                        <m:r>
                          <a:rPr lang="el-GR" b="1" i="1" smtClean="0">
                            <a:solidFill>
                              <a:srgbClr val="FF0000"/>
                            </a:solidFill>
                            <a:latin typeface="Cambria Math" panose="02040503050406030204" pitchFamily="18" charset="0"/>
                          </a:rPr>
                          <m:t>𝝉</m:t>
                        </m:r>
                      </m:e>
                      <m:sub>
                        <m:r>
                          <a:rPr lang="en-IN" b="1" i="1" smtClean="0">
                            <a:solidFill>
                              <a:srgbClr val="FF0000"/>
                            </a:solidFill>
                            <a:latin typeface="Cambria Math" panose="02040503050406030204" pitchFamily="18" charset="0"/>
                          </a:rPr>
                          <m:t>𝟏</m:t>
                        </m:r>
                      </m:sub>
                    </m:sSub>
                    <m:r>
                      <a:rPr lang="en-IN" b="1" i="1" smtClean="0">
                        <a:solidFill>
                          <a:srgbClr val="FF0000"/>
                        </a:solidFill>
                        <a:latin typeface="Cambria Math" panose="02040503050406030204" pitchFamily="18" charset="0"/>
                      </a:rPr>
                      <m:t> </m:t>
                    </m:r>
                    <m:r>
                      <a:rPr lang="en-IN" b="1" i="0" smtClean="0">
                        <a:solidFill>
                          <a:srgbClr val="FF0000"/>
                        </a:solidFill>
                        <a:latin typeface="Cambria Math" panose="02040503050406030204" pitchFamily="18" charset="0"/>
                      </a:rPr>
                      <m:t>𝐰𝐢𝐭𝐡</m:t>
                    </m:r>
                    <m:r>
                      <a:rPr lang="en-IN" b="1" i="0" smtClean="0">
                        <a:solidFill>
                          <a:srgbClr val="FF0000"/>
                        </a:solidFill>
                        <a:latin typeface="Cambria Math" panose="02040503050406030204" pitchFamily="18" charset="0"/>
                      </a:rPr>
                      <m:t> </m:t>
                    </m:r>
                    <m:r>
                      <m:rPr>
                        <m:nor/>
                      </m:rPr>
                      <a:rPr lang="en-US" b="1" dirty="0">
                        <a:solidFill>
                          <a:srgbClr val="FF0000"/>
                        </a:solidFill>
                      </a:rPr>
                      <m:t>𝜋</m:t>
                    </m:r>
                    <m:r>
                      <m:rPr>
                        <m:nor/>
                      </m:rPr>
                      <a:rPr lang="en-US" b="1" dirty="0">
                        <a:solidFill>
                          <a:srgbClr val="FF0000"/>
                        </a:solidFill>
                      </a:rPr>
                      <m:t>(</m:t>
                    </m:r>
                    <m:r>
                      <m:rPr>
                        <m:nor/>
                      </m:rPr>
                      <a:rPr lang="en-US" b="1" dirty="0">
                        <a:solidFill>
                          <a:srgbClr val="FF0000"/>
                        </a:solidFill>
                      </a:rPr>
                      <m:t>down</m:t>
                    </m:r>
                    <m:r>
                      <m:rPr>
                        <m:nor/>
                      </m:rPr>
                      <a:rPr lang="en-US" b="1" dirty="0">
                        <a:solidFill>
                          <a:srgbClr val="FF0000"/>
                        </a:solidFill>
                      </a:rPr>
                      <m:t>|</m:t>
                    </m:r>
                    <m:r>
                      <m:rPr>
                        <m:nor/>
                      </m:rPr>
                      <a:rPr lang="en-US" b="1" dirty="0">
                        <a:solidFill>
                          <a:srgbClr val="FF0000"/>
                        </a:solidFill>
                      </a:rPr>
                      <m:t>𝐴</m:t>
                    </m:r>
                    <m:r>
                      <m:rPr>
                        <m:nor/>
                      </m:rPr>
                      <a:rPr lang="en-US" b="1" dirty="0">
                        <a:solidFill>
                          <a:srgbClr val="FF0000"/>
                        </a:solidFill>
                      </a:rPr>
                      <m:t>) = 0.8</m:t>
                    </m:r>
                    <m:r>
                      <m:rPr>
                        <m:nor/>
                      </m:rPr>
                      <a:rPr lang="en-IN" b="1" i="0" dirty="0" smtClean="0">
                        <a:solidFill>
                          <a:srgbClr val="FF0000"/>
                        </a:solidFill>
                      </a:rPr>
                      <m:t> </m:t>
                    </m:r>
                  </m:oMath>
                </a14:m>
                <a:r>
                  <a:rPr lang="en-IN" b="1" dirty="0">
                    <a:solidFill>
                      <a:srgbClr val="FF0000"/>
                    </a:solidFill>
                  </a:rPr>
                  <a:t>is : </a:t>
                </a:r>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dirty="0"/>
                  <a:t>Value of state A is, </a:t>
                </a:r>
                <a:r>
                  <a:rPr lang="en-US" dirty="0"/>
                  <a:t>the return(sum of the rewards) of the trajectory starting from state A. </a:t>
                </a:r>
              </a:p>
              <a:p>
                <a:r>
                  <a:rPr lang="en-US" dirty="0"/>
                  <a:t>Thus, 𝑉(𝐴) = 𝑅(</a:t>
                </a:r>
                <a14:m>
                  <m:oMath xmlns:m="http://schemas.openxmlformats.org/officeDocument/2006/math">
                    <m:sSub>
                      <m:sSubPr>
                        <m:ctrlPr>
                          <a:rPr lang="en-IN" i="1">
                            <a:latin typeface="Cambria Math" panose="02040503050406030204" pitchFamily="18" charset="0"/>
                          </a:rPr>
                        </m:ctrlPr>
                      </m:sSubPr>
                      <m:e>
                        <m:r>
                          <m:rPr>
                            <m:sty m:val="p"/>
                          </m:rPr>
                          <a:rPr lang="el-GR" i="1">
                            <a:latin typeface="Cambria Math" panose="02040503050406030204" pitchFamily="18" charset="0"/>
                          </a:rPr>
                          <m:t>τ</m:t>
                        </m:r>
                      </m:e>
                      <m:sub>
                        <m:r>
                          <a:rPr lang="en-IN" i="1">
                            <a:latin typeface="Cambria Math" panose="02040503050406030204" pitchFamily="18" charset="0"/>
                          </a:rPr>
                          <m:t>1</m:t>
                        </m:r>
                      </m:sub>
                    </m:sSub>
                  </m:oMath>
                </a14:m>
                <a:r>
                  <a:rPr lang="en-US" dirty="0"/>
                  <a:t>) =1+1+1+1=4.</a:t>
                </a:r>
                <a:endParaRPr lang="en-IN" dirty="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45246"/>
                <a:ext cx="10515600" cy="4040710"/>
              </a:xfrm>
              <a:blipFill>
                <a:blip r:embed="rId2"/>
                <a:stretch>
                  <a:fillRect l="-1043" t="-2715" r="-1391" b="-1357"/>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333394" y="1634172"/>
            <a:ext cx="7176124" cy="2051419"/>
          </a:xfrm>
          <a:prstGeom prst="rect">
            <a:avLst/>
          </a:prstGeom>
        </p:spPr>
      </p:pic>
    </p:spTree>
    <p:extLst>
      <p:ext uri="{BB962C8B-B14F-4D97-AF65-F5344CB8AC3E}">
        <p14:creationId xmlns:p14="http://schemas.microsoft.com/office/powerpoint/2010/main" val="3293713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98888"/>
          </a:xfrm>
        </p:spPr>
        <p:txBody>
          <a:bodyPr/>
          <a:lstStyle/>
          <a:p>
            <a:r>
              <a:rPr lang="en-IN" dirty="0"/>
              <a:t>Value function for stochastic policy…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11762"/>
                <a:ext cx="10515600" cy="5029201"/>
              </a:xfrm>
            </p:spPr>
            <p:txBody>
              <a:bodyPr/>
              <a:lstStyle/>
              <a:p>
                <a:r>
                  <a:rPr lang="en-IN" b="1" dirty="0">
                    <a:solidFill>
                      <a:srgbClr val="FF0000"/>
                    </a:solidFill>
                  </a:rPr>
                  <a:t>The second trajectory </a:t>
                </a:r>
                <a14:m>
                  <m:oMath xmlns:m="http://schemas.openxmlformats.org/officeDocument/2006/math">
                    <m:sSub>
                      <m:sSubPr>
                        <m:ctrlPr>
                          <a:rPr lang="en-IN" b="1" i="1" smtClean="0">
                            <a:solidFill>
                              <a:srgbClr val="FF0000"/>
                            </a:solidFill>
                            <a:latin typeface="Cambria Math" panose="02040503050406030204" pitchFamily="18" charset="0"/>
                          </a:rPr>
                        </m:ctrlPr>
                      </m:sSubPr>
                      <m:e>
                        <m:r>
                          <a:rPr lang="el-GR" b="1" i="1" smtClean="0">
                            <a:solidFill>
                              <a:srgbClr val="FF0000"/>
                            </a:solidFill>
                            <a:latin typeface="Cambria Math" panose="02040503050406030204" pitchFamily="18" charset="0"/>
                          </a:rPr>
                          <m:t>𝝉</m:t>
                        </m:r>
                      </m:e>
                      <m:sub>
                        <m:r>
                          <a:rPr lang="en-IN" b="1" i="1" smtClean="0">
                            <a:solidFill>
                              <a:srgbClr val="FF0000"/>
                            </a:solidFill>
                            <a:latin typeface="Cambria Math" panose="02040503050406030204" pitchFamily="18" charset="0"/>
                          </a:rPr>
                          <m:t>𝟐</m:t>
                        </m:r>
                      </m:sub>
                    </m:sSub>
                    <m:r>
                      <a:rPr lang="en-IN" b="1" i="1" smtClean="0">
                        <a:solidFill>
                          <a:srgbClr val="FF0000"/>
                        </a:solidFill>
                        <a:latin typeface="Cambria Math" panose="02040503050406030204" pitchFamily="18" charset="0"/>
                      </a:rPr>
                      <m:t> </m:t>
                    </m:r>
                    <m:r>
                      <a:rPr lang="en-IN" b="1" i="0" smtClean="0">
                        <a:solidFill>
                          <a:srgbClr val="FF0000"/>
                        </a:solidFill>
                        <a:latin typeface="Cambria Math" panose="02040503050406030204" pitchFamily="18" charset="0"/>
                      </a:rPr>
                      <m:t>𝐰𝐢𝐭𝐡</m:t>
                    </m:r>
                    <m:r>
                      <m:rPr>
                        <m:nor/>
                      </m:rPr>
                      <a:rPr lang="en-IN" b="0" i="0" smtClean="0">
                        <a:solidFill>
                          <a:srgbClr val="FF0000"/>
                        </a:solidFill>
                        <a:latin typeface="Cambria Math" panose="02040503050406030204" pitchFamily="18" charset="0"/>
                      </a:rPr>
                      <m:t> </m:t>
                    </m:r>
                    <m:r>
                      <m:rPr>
                        <m:nor/>
                      </m:rPr>
                      <a:rPr lang="en-US" b="1" dirty="0" smtClean="0">
                        <a:solidFill>
                          <a:srgbClr val="FF0000"/>
                        </a:solidFill>
                      </a:rPr>
                      <m:t>𝜋</m:t>
                    </m:r>
                    <m:r>
                      <m:rPr>
                        <m:nor/>
                      </m:rPr>
                      <a:rPr lang="en-US" b="1" dirty="0" smtClean="0">
                        <a:solidFill>
                          <a:srgbClr val="FF0000"/>
                        </a:solidFill>
                      </a:rPr>
                      <m:t>(</m:t>
                    </m:r>
                    <m:r>
                      <m:rPr>
                        <m:nor/>
                      </m:rPr>
                      <a:rPr lang="en-US" b="1" dirty="0" smtClean="0">
                        <a:solidFill>
                          <a:srgbClr val="FF0000"/>
                        </a:solidFill>
                      </a:rPr>
                      <m:t>right</m:t>
                    </m:r>
                    <m:r>
                      <m:rPr>
                        <m:nor/>
                      </m:rPr>
                      <a:rPr lang="en-US" b="1" dirty="0" smtClean="0">
                        <a:solidFill>
                          <a:srgbClr val="FF0000"/>
                        </a:solidFill>
                      </a:rPr>
                      <m:t>|</m:t>
                    </m:r>
                    <m:r>
                      <m:rPr>
                        <m:nor/>
                      </m:rPr>
                      <a:rPr lang="en-US" b="1" dirty="0" smtClean="0">
                        <a:solidFill>
                          <a:srgbClr val="FF0000"/>
                        </a:solidFill>
                      </a:rPr>
                      <m:t>𝐴</m:t>
                    </m:r>
                    <m:r>
                      <m:rPr>
                        <m:nor/>
                      </m:rPr>
                      <a:rPr lang="en-US" b="1" dirty="0" smtClean="0">
                        <a:solidFill>
                          <a:srgbClr val="FF0000"/>
                        </a:solidFill>
                      </a:rPr>
                      <m:t>) =  0.20</m:t>
                    </m:r>
                  </m:oMath>
                </a14:m>
                <a:r>
                  <a:rPr lang="en-US" b="1" dirty="0">
                    <a:solidFill>
                      <a:srgbClr val="FF0000"/>
                    </a:solidFill>
                  </a:rPr>
                  <a:t> is </a:t>
                </a:r>
                <a:r>
                  <a:rPr lang="en-IN" b="1" dirty="0">
                    <a:solidFill>
                      <a:srgbClr val="FF0000"/>
                    </a:solidFill>
                  </a:rPr>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r>
                  <a:rPr lang="en-IN" sz="2000" dirty="0"/>
                  <a:t>Value of state A is, </a:t>
                </a:r>
                <a:r>
                  <a:rPr lang="en-US" sz="2000" dirty="0"/>
                  <a:t>the return(sum of the rewards) of the trajectory </a:t>
                </a:r>
                <a14:m>
                  <m:oMath xmlns:m="http://schemas.openxmlformats.org/officeDocument/2006/math">
                    <m:sSub>
                      <m:sSubPr>
                        <m:ctrlPr>
                          <a:rPr lang="en-IN" sz="2000" b="1" i="1">
                            <a:solidFill>
                              <a:srgbClr val="FF0000"/>
                            </a:solidFill>
                            <a:latin typeface="Cambria Math" panose="02040503050406030204" pitchFamily="18" charset="0"/>
                          </a:rPr>
                        </m:ctrlPr>
                      </m:sSubPr>
                      <m:e>
                        <m:r>
                          <a:rPr lang="el-GR" sz="2000" b="1" i="1">
                            <a:solidFill>
                              <a:srgbClr val="FF0000"/>
                            </a:solidFill>
                            <a:latin typeface="Cambria Math" panose="02040503050406030204" pitchFamily="18" charset="0"/>
                          </a:rPr>
                          <m:t>𝝉</m:t>
                        </m:r>
                      </m:e>
                      <m:sub>
                        <m:r>
                          <a:rPr lang="en-IN" sz="2000" b="1" i="1">
                            <a:solidFill>
                              <a:srgbClr val="FF0000"/>
                            </a:solidFill>
                            <a:latin typeface="Cambria Math" panose="02040503050406030204" pitchFamily="18" charset="0"/>
                          </a:rPr>
                          <m:t>𝟐</m:t>
                        </m:r>
                      </m:sub>
                    </m:sSub>
                  </m:oMath>
                </a14:m>
                <a:r>
                  <a:rPr lang="en-US" sz="2000" dirty="0"/>
                  <a:t> starting from state A. </a:t>
                </a:r>
              </a:p>
              <a:p>
                <a:r>
                  <a:rPr lang="en-US" sz="2000" dirty="0"/>
                  <a:t>Thus, 𝑉(𝐴) = 𝑅(</a:t>
                </a:r>
                <a14:m>
                  <m:oMath xmlns:m="http://schemas.openxmlformats.org/officeDocument/2006/math">
                    <m:sSub>
                      <m:sSubPr>
                        <m:ctrlPr>
                          <a:rPr lang="en-IN" sz="2000" i="1">
                            <a:latin typeface="Cambria Math" panose="02040503050406030204" pitchFamily="18" charset="0"/>
                          </a:rPr>
                        </m:ctrlPr>
                      </m:sSubPr>
                      <m:e>
                        <m:r>
                          <m:rPr>
                            <m:sty m:val="p"/>
                          </m:rPr>
                          <a:rPr lang="el-GR" sz="2000" i="1">
                            <a:latin typeface="Cambria Math" panose="02040503050406030204" pitchFamily="18" charset="0"/>
                          </a:rPr>
                          <m:t>τ</m:t>
                        </m:r>
                      </m:e>
                      <m:sub>
                        <m:r>
                          <a:rPr lang="en-IN" sz="2000" b="0" i="1" smtClean="0">
                            <a:latin typeface="Cambria Math" panose="02040503050406030204" pitchFamily="18" charset="0"/>
                          </a:rPr>
                          <m:t>2</m:t>
                        </m:r>
                      </m:sub>
                    </m:sSub>
                  </m:oMath>
                </a14:m>
                <a:r>
                  <a:rPr lang="en-US" sz="2000" dirty="0"/>
                  <a:t>) =-1+1+1+1=2. </a:t>
                </a:r>
              </a:p>
              <a:p>
                <a:r>
                  <a:rPr lang="en-US" sz="2000" dirty="0"/>
                  <a:t>Also, it’s the same policy, V(A) differs with the trajectories</a:t>
                </a:r>
                <a:r>
                  <a:rPr lang="en-US" dirty="0"/>
                  <a:t>.   </a:t>
                </a:r>
              </a:p>
              <a:p>
                <a:r>
                  <a:rPr lang="en-US" sz="2000" dirty="0"/>
                  <a:t>For this policy, return is 4, 80% of the time and 2, for 20% of the time.</a:t>
                </a:r>
              </a:p>
              <a:p>
                <a:endParaRPr lang="en-US" dirty="0"/>
              </a:p>
              <a:p>
                <a:endParaRPr lang="en-IN" dirty="0"/>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11762"/>
                <a:ext cx="10515600" cy="5029201"/>
              </a:xfrm>
              <a:blipFill>
                <a:blip r:embed="rId2"/>
                <a:stretch>
                  <a:fillRect l="-1043" t="-2061"/>
                </a:stretch>
              </a:blipFill>
            </p:spPr>
            <p:txBody>
              <a:bodyPr/>
              <a:lstStyle/>
              <a:p>
                <a:r>
                  <a:rPr lang="en-IN">
                    <a:noFill/>
                  </a:rPr>
                  <a:t> </a:t>
                </a:r>
              </a:p>
            </p:txBody>
          </p:sp>
        </mc:Fallback>
      </mc:AlternateContent>
      <p:pic>
        <p:nvPicPr>
          <p:cNvPr id="5" name="Picture 4"/>
          <p:cNvPicPr>
            <a:picLocks noChangeAspect="1"/>
          </p:cNvPicPr>
          <p:nvPr/>
        </p:nvPicPr>
        <p:blipFill>
          <a:blip r:embed="rId3"/>
          <a:stretch>
            <a:fillRect/>
          </a:stretch>
        </p:blipFill>
        <p:spPr>
          <a:xfrm>
            <a:off x="2214282" y="1360215"/>
            <a:ext cx="6883065" cy="2019475"/>
          </a:xfrm>
          <a:prstGeom prst="rect">
            <a:avLst/>
          </a:prstGeom>
        </p:spPr>
      </p:pic>
      <p:pic>
        <p:nvPicPr>
          <p:cNvPr id="6" name="Picture 5"/>
          <p:cNvPicPr>
            <a:picLocks noChangeAspect="1"/>
          </p:cNvPicPr>
          <p:nvPr/>
        </p:nvPicPr>
        <p:blipFill>
          <a:blip r:embed="rId4"/>
          <a:stretch>
            <a:fillRect/>
          </a:stretch>
        </p:blipFill>
        <p:spPr>
          <a:xfrm>
            <a:off x="8729216" y="4463693"/>
            <a:ext cx="3372590" cy="1119673"/>
          </a:xfrm>
          <a:prstGeom prst="rect">
            <a:avLst/>
          </a:prstGeom>
        </p:spPr>
      </p:pic>
    </p:spTree>
    <p:extLst>
      <p:ext uri="{BB962C8B-B14F-4D97-AF65-F5344CB8AC3E}">
        <p14:creationId xmlns:p14="http://schemas.microsoft.com/office/powerpoint/2010/main" val="2351147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545"/>
            <a:ext cx="10515600" cy="498888"/>
          </a:xfrm>
        </p:spPr>
        <p:txBody>
          <a:bodyPr/>
          <a:lstStyle/>
          <a:p>
            <a:r>
              <a:rPr lang="en-IN" dirty="0"/>
              <a:t>Elements of RL</a:t>
            </a:r>
          </a:p>
        </p:txBody>
      </p:sp>
      <p:sp>
        <p:nvSpPr>
          <p:cNvPr id="3" name="Content Placeholder 2"/>
          <p:cNvSpPr>
            <a:spLocks noGrp="1"/>
          </p:cNvSpPr>
          <p:nvPr>
            <p:ph idx="1"/>
          </p:nvPr>
        </p:nvSpPr>
        <p:spPr/>
        <p:txBody>
          <a:bodyPr/>
          <a:lstStyle/>
          <a:p>
            <a:r>
              <a:rPr lang="en-US" dirty="0"/>
              <a:t>LO1: Define the key elements of RL</a:t>
            </a:r>
          </a:p>
          <a:p>
            <a:r>
              <a:rPr lang="en-US" dirty="0"/>
              <a:t>LO2: Explain the steps involved in a typical RL algorithm</a:t>
            </a:r>
          </a:p>
          <a:p>
            <a:r>
              <a:rPr lang="en-US" dirty="0"/>
              <a:t>LO3: Differentiate the three machine learning paradigms namely, supervised, unsupervised and reinforcement learning. </a:t>
            </a:r>
          </a:p>
          <a:p>
            <a:pPr marL="0" indent="0">
              <a:buNone/>
            </a:pPr>
            <a:endParaRPr lang="en-IN" dirty="0"/>
          </a:p>
        </p:txBody>
      </p:sp>
    </p:spTree>
    <p:extLst>
      <p:ext uri="{BB962C8B-B14F-4D97-AF65-F5344CB8AC3E}">
        <p14:creationId xmlns:p14="http://schemas.microsoft.com/office/powerpoint/2010/main" val="1559542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Value function for stochastic policy…</a:t>
            </a:r>
          </a:p>
        </p:txBody>
      </p:sp>
      <p:sp>
        <p:nvSpPr>
          <p:cNvPr id="3" name="Content Placeholder 2"/>
          <p:cNvSpPr>
            <a:spLocks noGrp="1"/>
          </p:cNvSpPr>
          <p:nvPr>
            <p:ph idx="1"/>
          </p:nvPr>
        </p:nvSpPr>
        <p:spPr>
          <a:xfrm>
            <a:off x="492967" y="1145245"/>
            <a:ext cx="10515600" cy="4432041"/>
          </a:xfrm>
        </p:spPr>
        <p:txBody>
          <a:bodyPr/>
          <a:lstStyle/>
          <a:p>
            <a:r>
              <a:rPr lang="en-IN" sz="2000" dirty="0"/>
              <a:t>Value of a state for a stochastic policy is the expected return of the trajectory starting from that state.</a:t>
            </a:r>
          </a:p>
          <a:p>
            <a:endParaRPr lang="en-IN" sz="2000" dirty="0"/>
          </a:p>
          <a:p>
            <a:r>
              <a:rPr lang="en-IN" sz="2000" dirty="0"/>
              <a:t>Expected return is the weighted average, sum of the returns, multiplied by their probabilities.</a:t>
            </a:r>
          </a:p>
          <a:p>
            <a:r>
              <a:rPr lang="en-IN" sz="2000" dirty="0"/>
              <a:t>So, V(A) is : </a:t>
            </a:r>
          </a:p>
          <a:p>
            <a:endParaRPr lang="en-IN" sz="2000" dirty="0"/>
          </a:p>
          <a:p>
            <a:endParaRPr lang="en-IN" sz="2000" dirty="0"/>
          </a:p>
          <a:p>
            <a:endParaRPr lang="en-IN" sz="2000" dirty="0"/>
          </a:p>
          <a:p>
            <a:endParaRPr lang="en-IN" sz="2000" dirty="0"/>
          </a:p>
          <a:p>
            <a:endParaRPr lang="en-IN" dirty="0"/>
          </a:p>
          <a:p>
            <a:endParaRPr lang="en-IN" dirty="0"/>
          </a:p>
        </p:txBody>
      </p:sp>
      <p:pic>
        <p:nvPicPr>
          <p:cNvPr id="4" name="Picture 3"/>
          <p:cNvPicPr>
            <a:picLocks noChangeAspect="1"/>
          </p:cNvPicPr>
          <p:nvPr/>
        </p:nvPicPr>
        <p:blipFill>
          <a:blip r:embed="rId2"/>
          <a:stretch>
            <a:fillRect/>
          </a:stretch>
        </p:blipFill>
        <p:spPr>
          <a:xfrm>
            <a:off x="3942164" y="1536427"/>
            <a:ext cx="3354375" cy="781177"/>
          </a:xfrm>
          <a:prstGeom prst="rect">
            <a:avLst/>
          </a:prstGeom>
        </p:spPr>
      </p:pic>
      <p:pic>
        <p:nvPicPr>
          <p:cNvPr id="5" name="Picture 4"/>
          <p:cNvPicPr>
            <a:picLocks noChangeAspect="1"/>
          </p:cNvPicPr>
          <p:nvPr/>
        </p:nvPicPr>
        <p:blipFill>
          <a:blip r:embed="rId3"/>
          <a:stretch>
            <a:fillRect/>
          </a:stretch>
        </p:blipFill>
        <p:spPr>
          <a:xfrm>
            <a:off x="3231502" y="2850045"/>
            <a:ext cx="5579706" cy="2194800"/>
          </a:xfrm>
          <a:prstGeom prst="rect">
            <a:avLst/>
          </a:prstGeom>
        </p:spPr>
      </p:pic>
    </p:spTree>
    <p:extLst>
      <p:ext uri="{BB962C8B-B14F-4D97-AF65-F5344CB8AC3E}">
        <p14:creationId xmlns:p14="http://schemas.microsoft.com/office/powerpoint/2010/main" val="15987169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64203"/>
          </a:xfrm>
        </p:spPr>
        <p:txBody>
          <a:bodyPr/>
          <a:lstStyle/>
          <a:p>
            <a:r>
              <a:rPr lang="en-IN" dirty="0"/>
              <a:t>Value function for stochastic policy…</a:t>
            </a:r>
          </a:p>
        </p:txBody>
      </p:sp>
      <p:sp>
        <p:nvSpPr>
          <p:cNvPr id="3" name="Content Placeholder 2"/>
          <p:cNvSpPr>
            <a:spLocks noGrp="1"/>
          </p:cNvSpPr>
          <p:nvPr>
            <p:ph idx="1"/>
          </p:nvPr>
        </p:nvSpPr>
        <p:spPr>
          <a:xfrm>
            <a:off x="726232" y="1054359"/>
            <a:ext cx="10515600" cy="4422710"/>
          </a:xfrm>
        </p:spPr>
        <p:txBody>
          <a:bodyPr/>
          <a:lstStyle/>
          <a:p>
            <a:r>
              <a:rPr lang="en-US" sz="2000" dirty="0"/>
              <a:t>Thus, the value of a state is the expected return of the trajectory starting from that state.</a:t>
            </a:r>
          </a:p>
          <a:p>
            <a:r>
              <a:rPr lang="en-US" sz="2000" dirty="0"/>
              <a:t>Value function depends on the policy.</a:t>
            </a:r>
          </a:p>
          <a:p>
            <a:r>
              <a:rPr lang="en-US" sz="2000" dirty="0"/>
              <a:t>There can be many value functions for a state, according to different policies.</a:t>
            </a:r>
          </a:p>
          <a:p>
            <a:r>
              <a:rPr lang="en-US" sz="2000" dirty="0"/>
              <a:t>The optimal value function V*(s) is the maximum value of the state, among all its value functions</a:t>
            </a:r>
          </a:p>
          <a:p>
            <a:pPr marL="0" indent="0">
              <a:buNone/>
            </a:pPr>
            <a:endParaRPr lang="en-IN" b="1" dirty="0">
              <a:solidFill>
                <a:srgbClr val="FF0000"/>
              </a:solidFill>
            </a:endParaRPr>
          </a:p>
          <a:p>
            <a:pPr marL="0" indent="0">
              <a:buNone/>
            </a:pPr>
            <a:r>
              <a:rPr lang="en-IN" sz="2000" b="1" dirty="0">
                <a:solidFill>
                  <a:srgbClr val="FF0000"/>
                </a:solidFill>
              </a:rPr>
              <a:t>Ex: Text book Pg.33 . We can find the optimal state from a Value table</a:t>
            </a:r>
            <a:r>
              <a:rPr lang="en-IN" b="1" dirty="0">
                <a:solidFill>
                  <a:srgbClr val="FF0000"/>
                </a:solidFill>
              </a:rPr>
              <a:t>. </a:t>
            </a:r>
          </a:p>
          <a:p>
            <a:pPr marL="0" indent="0">
              <a:buNone/>
            </a:pPr>
            <a:endParaRPr lang="en-IN" b="1" dirty="0">
              <a:solidFill>
                <a:srgbClr val="FF0000"/>
              </a:solidFill>
            </a:endParaRPr>
          </a:p>
          <a:p>
            <a:pPr marL="0" indent="0">
              <a:buNone/>
            </a:pPr>
            <a:endParaRPr lang="en-IN" b="1" dirty="0">
              <a:solidFill>
                <a:srgbClr val="FF0000"/>
              </a:solidFill>
            </a:endParaRPr>
          </a:p>
          <a:p>
            <a:endParaRPr lang="en-IN" dirty="0"/>
          </a:p>
        </p:txBody>
      </p:sp>
      <p:pic>
        <p:nvPicPr>
          <p:cNvPr id="4" name="Picture 3"/>
          <p:cNvPicPr>
            <a:picLocks noChangeAspect="1"/>
          </p:cNvPicPr>
          <p:nvPr/>
        </p:nvPicPr>
        <p:blipFill>
          <a:blip r:embed="rId2"/>
          <a:stretch>
            <a:fillRect/>
          </a:stretch>
        </p:blipFill>
        <p:spPr>
          <a:xfrm>
            <a:off x="4071568" y="2757952"/>
            <a:ext cx="2021322" cy="472481"/>
          </a:xfrm>
          <a:prstGeom prst="rect">
            <a:avLst/>
          </a:prstGeom>
        </p:spPr>
      </p:pic>
      <p:pic>
        <p:nvPicPr>
          <p:cNvPr id="5" name="Picture 4"/>
          <p:cNvPicPr>
            <a:picLocks noChangeAspect="1"/>
          </p:cNvPicPr>
          <p:nvPr/>
        </p:nvPicPr>
        <p:blipFill>
          <a:blip r:embed="rId3"/>
          <a:stretch>
            <a:fillRect/>
          </a:stretch>
        </p:blipFill>
        <p:spPr>
          <a:xfrm>
            <a:off x="4477430" y="4014985"/>
            <a:ext cx="2248095" cy="1272650"/>
          </a:xfrm>
          <a:prstGeom prst="rect">
            <a:avLst/>
          </a:prstGeom>
        </p:spPr>
      </p:pic>
    </p:spTree>
    <p:extLst>
      <p:ext uri="{BB962C8B-B14F-4D97-AF65-F5344CB8AC3E}">
        <p14:creationId xmlns:p14="http://schemas.microsoft.com/office/powerpoint/2010/main" val="42676698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68260"/>
          </a:xfrm>
        </p:spPr>
        <p:txBody>
          <a:bodyPr/>
          <a:lstStyle/>
          <a:p>
            <a:r>
              <a:rPr lang="en-IN" dirty="0"/>
              <a:t>Q function </a:t>
            </a:r>
          </a:p>
        </p:txBody>
      </p:sp>
      <p:sp>
        <p:nvSpPr>
          <p:cNvPr id="3" name="Content Placeholder 2"/>
          <p:cNvSpPr>
            <a:spLocks noGrp="1"/>
          </p:cNvSpPr>
          <p:nvPr>
            <p:ph idx="1"/>
          </p:nvPr>
        </p:nvSpPr>
        <p:spPr>
          <a:xfrm>
            <a:off x="838200" y="970384"/>
            <a:ext cx="10515600" cy="4215571"/>
          </a:xfrm>
        </p:spPr>
        <p:txBody>
          <a:bodyPr/>
          <a:lstStyle/>
          <a:p>
            <a:r>
              <a:rPr lang="en-IN" dirty="0"/>
              <a:t>Q function denotes the value of a state-action pair for a particular state, s.</a:t>
            </a:r>
          </a:p>
          <a:p>
            <a:r>
              <a:rPr lang="en-IN" dirty="0"/>
              <a:t>It is the return that the agent will obtain starting from a state s, and performing an action a, following a policy </a:t>
            </a:r>
            <a:r>
              <a:rPr lang="el-GR" dirty="0"/>
              <a:t>π</a:t>
            </a:r>
            <a:endParaRPr lang="en-IN" dirty="0"/>
          </a:p>
          <a:p>
            <a:r>
              <a:rPr lang="en-IN" dirty="0"/>
              <a:t>It is also known as state-action value function </a:t>
            </a:r>
          </a:p>
          <a:p>
            <a:endParaRPr lang="en-IN" dirty="0"/>
          </a:p>
          <a:p>
            <a:r>
              <a:rPr lang="en-IN" dirty="0"/>
              <a:t>Ex: Given trajectory </a:t>
            </a:r>
            <a:r>
              <a:rPr lang="el-GR" dirty="0"/>
              <a:t>τ</a:t>
            </a:r>
            <a:r>
              <a:rPr lang="en-IN" dirty="0"/>
              <a:t>, :  </a:t>
            </a:r>
          </a:p>
          <a:p>
            <a:endParaRPr lang="en-IN" dirty="0"/>
          </a:p>
          <a:p>
            <a:endParaRPr lang="en-IN" dirty="0"/>
          </a:p>
          <a:p>
            <a:endParaRPr lang="en-IN" dirty="0"/>
          </a:p>
          <a:p>
            <a:endParaRPr lang="en-IN" dirty="0"/>
          </a:p>
        </p:txBody>
      </p:sp>
      <p:pic>
        <p:nvPicPr>
          <p:cNvPr id="4" name="Picture 3"/>
          <p:cNvPicPr>
            <a:picLocks noChangeAspect="1"/>
          </p:cNvPicPr>
          <p:nvPr/>
        </p:nvPicPr>
        <p:blipFill>
          <a:blip r:embed="rId2"/>
          <a:stretch>
            <a:fillRect/>
          </a:stretch>
        </p:blipFill>
        <p:spPr>
          <a:xfrm>
            <a:off x="6027927" y="3265715"/>
            <a:ext cx="3545281" cy="718457"/>
          </a:xfrm>
          <a:prstGeom prst="rect">
            <a:avLst/>
          </a:prstGeom>
        </p:spPr>
      </p:pic>
      <p:pic>
        <p:nvPicPr>
          <p:cNvPr id="5" name="Picture 4"/>
          <p:cNvPicPr>
            <a:picLocks noChangeAspect="1"/>
          </p:cNvPicPr>
          <p:nvPr/>
        </p:nvPicPr>
        <p:blipFill>
          <a:blip r:embed="rId3"/>
          <a:stretch>
            <a:fillRect/>
          </a:stretch>
        </p:blipFill>
        <p:spPr>
          <a:xfrm>
            <a:off x="2476077" y="4298713"/>
            <a:ext cx="6341351" cy="1265030"/>
          </a:xfrm>
          <a:prstGeom prst="rect">
            <a:avLst/>
          </a:prstGeom>
        </p:spPr>
      </p:pic>
    </p:spTree>
    <p:extLst>
      <p:ext uri="{BB962C8B-B14F-4D97-AF65-F5344CB8AC3E}">
        <p14:creationId xmlns:p14="http://schemas.microsoft.com/office/powerpoint/2010/main" val="31477347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86921"/>
          </a:xfrm>
        </p:spPr>
        <p:txBody>
          <a:bodyPr/>
          <a:lstStyle/>
          <a:p>
            <a:r>
              <a:rPr lang="en-IN" dirty="0"/>
              <a:t>Q function…</a:t>
            </a:r>
          </a:p>
        </p:txBody>
      </p:sp>
      <p:sp>
        <p:nvSpPr>
          <p:cNvPr id="3" name="Content Placeholder 2"/>
          <p:cNvSpPr>
            <a:spLocks noGrp="1"/>
          </p:cNvSpPr>
          <p:nvPr>
            <p:ph idx="1"/>
          </p:nvPr>
        </p:nvSpPr>
        <p:spPr>
          <a:xfrm>
            <a:off x="838200" y="933062"/>
            <a:ext cx="10515600" cy="4252894"/>
          </a:xfrm>
        </p:spPr>
        <p:txBody>
          <a:bodyPr/>
          <a:lstStyle/>
          <a:p>
            <a:r>
              <a:rPr lang="en-IN" dirty="0"/>
              <a:t>Find the q-function of </a:t>
            </a:r>
            <a:r>
              <a:rPr lang="en-IN" b="1" dirty="0">
                <a:solidFill>
                  <a:srgbClr val="FF0000"/>
                </a:solidFill>
              </a:rPr>
              <a:t>A-down, D-right :</a:t>
            </a:r>
          </a:p>
          <a:p>
            <a:r>
              <a:rPr lang="en-IN" b="1" dirty="0" err="1">
                <a:solidFill>
                  <a:srgbClr val="FF0000"/>
                </a:solidFill>
              </a:rPr>
              <a:t>Ans</a:t>
            </a:r>
            <a:r>
              <a:rPr lang="en-IN" b="1" dirty="0">
                <a:solidFill>
                  <a:srgbClr val="FF0000"/>
                </a:solidFill>
              </a:rPr>
              <a:t> 1:  </a:t>
            </a:r>
          </a:p>
          <a:p>
            <a:endParaRPr lang="en-IN" b="1" dirty="0">
              <a:solidFill>
                <a:srgbClr val="FF0000"/>
              </a:solidFill>
            </a:endParaRPr>
          </a:p>
          <a:p>
            <a:r>
              <a:rPr lang="en-IN" b="1" dirty="0" err="1">
                <a:solidFill>
                  <a:srgbClr val="FF0000"/>
                </a:solidFill>
              </a:rPr>
              <a:t>Ans</a:t>
            </a:r>
            <a:r>
              <a:rPr lang="en-IN" b="1" dirty="0">
                <a:solidFill>
                  <a:srgbClr val="FF0000"/>
                </a:solidFill>
              </a:rPr>
              <a:t> 2: ? 3</a:t>
            </a:r>
          </a:p>
          <a:p>
            <a:r>
              <a:rPr lang="en-IN" b="1" dirty="0">
                <a:solidFill>
                  <a:srgbClr val="FF0000"/>
                </a:solidFill>
              </a:rPr>
              <a:t>Since return is a random variable taking a different value with some probability, instead of taking the return directly, we take the expected return.</a:t>
            </a:r>
          </a:p>
          <a:p>
            <a:endParaRPr lang="en-IN" dirty="0"/>
          </a:p>
          <a:p>
            <a:endParaRPr lang="en-IN" b="1" dirty="0">
              <a:solidFill>
                <a:srgbClr val="FF0000"/>
              </a:solidFill>
            </a:endParaRPr>
          </a:p>
        </p:txBody>
      </p:sp>
      <p:pic>
        <p:nvPicPr>
          <p:cNvPr id="4" name="Picture 3"/>
          <p:cNvPicPr>
            <a:picLocks noChangeAspect="1"/>
          </p:cNvPicPr>
          <p:nvPr/>
        </p:nvPicPr>
        <p:blipFill>
          <a:blip r:embed="rId2"/>
          <a:stretch>
            <a:fillRect/>
          </a:stretch>
        </p:blipFill>
        <p:spPr>
          <a:xfrm>
            <a:off x="3457768" y="1640216"/>
            <a:ext cx="3885423" cy="925702"/>
          </a:xfrm>
          <a:prstGeom prst="rect">
            <a:avLst/>
          </a:prstGeom>
        </p:spPr>
      </p:pic>
      <p:pic>
        <p:nvPicPr>
          <p:cNvPr id="5" name="Picture 4"/>
          <p:cNvPicPr>
            <a:picLocks noChangeAspect="1"/>
          </p:cNvPicPr>
          <p:nvPr/>
        </p:nvPicPr>
        <p:blipFill>
          <a:blip r:embed="rId3"/>
          <a:stretch>
            <a:fillRect/>
          </a:stretch>
        </p:blipFill>
        <p:spPr>
          <a:xfrm>
            <a:off x="2043405" y="4267935"/>
            <a:ext cx="8033656" cy="990686"/>
          </a:xfrm>
          <a:prstGeom prst="rect">
            <a:avLst/>
          </a:prstGeom>
        </p:spPr>
      </p:pic>
    </p:spTree>
    <p:extLst>
      <p:ext uri="{BB962C8B-B14F-4D97-AF65-F5344CB8AC3E}">
        <p14:creationId xmlns:p14="http://schemas.microsoft.com/office/powerpoint/2010/main" val="326915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20186"/>
          </a:xfrm>
        </p:spPr>
        <p:txBody>
          <a:bodyPr/>
          <a:lstStyle/>
          <a:p>
            <a:r>
              <a:rPr lang="en-IN" dirty="0"/>
              <a:t>Q function….</a:t>
            </a:r>
          </a:p>
        </p:txBody>
      </p:sp>
      <p:sp>
        <p:nvSpPr>
          <p:cNvPr id="3" name="Content Placeholder 2"/>
          <p:cNvSpPr>
            <a:spLocks noGrp="1"/>
          </p:cNvSpPr>
          <p:nvPr>
            <p:ph idx="1"/>
          </p:nvPr>
        </p:nvSpPr>
        <p:spPr>
          <a:xfrm>
            <a:off x="838200" y="933062"/>
            <a:ext cx="10515600" cy="4252894"/>
          </a:xfrm>
        </p:spPr>
        <p:txBody>
          <a:bodyPr/>
          <a:lstStyle/>
          <a:p>
            <a:r>
              <a:rPr lang="en-IN" sz="2000" dirty="0"/>
              <a:t>Q function depends on the policy. </a:t>
            </a:r>
          </a:p>
          <a:p>
            <a:r>
              <a:rPr lang="en-IN" sz="2000" dirty="0"/>
              <a:t>There will be Q values for a (</a:t>
            </a:r>
            <a:r>
              <a:rPr lang="en-IN" sz="2000" dirty="0" err="1"/>
              <a:t>s,a</a:t>
            </a:r>
            <a:r>
              <a:rPr lang="en-IN" sz="2000" dirty="0"/>
              <a:t>) pair depending on the policy.</a:t>
            </a:r>
          </a:p>
          <a:p>
            <a:r>
              <a:rPr lang="en-IN" sz="2000" dirty="0"/>
              <a:t>The optimal policy for a (</a:t>
            </a:r>
            <a:r>
              <a:rPr lang="en-IN" sz="2000" dirty="0" err="1"/>
              <a:t>s,a</a:t>
            </a:r>
            <a:r>
              <a:rPr lang="en-IN" sz="2000" dirty="0"/>
              <a:t>) pair is :</a:t>
            </a:r>
          </a:p>
          <a:p>
            <a:endParaRPr lang="en-IN" sz="2000" dirty="0"/>
          </a:p>
          <a:p>
            <a:r>
              <a:rPr lang="en-US" sz="2000" dirty="0"/>
              <a:t>The optimal policy 𝜋* is the policy that gives the maximum Q value for a (</a:t>
            </a:r>
            <a:r>
              <a:rPr lang="en-US" sz="2000" dirty="0" err="1"/>
              <a:t>s,a</a:t>
            </a:r>
            <a:r>
              <a:rPr lang="en-US" sz="2000" dirty="0"/>
              <a:t>).</a:t>
            </a:r>
          </a:p>
          <a:p>
            <a:r>
              <a:rPr lang="en-US" sz="2000" dirty="0"/>
              <a:t>Given a Q table, we can find the optimal policy 𝜋* </a:t>
            </a:r>
          </a:p>
          <a:p>
            <a:endParaRPr lang="en-IN" sz="2000" dirty="0"/>
          </a:p>
          <a:p>
            <a:endParaRPr lang="en-IN" sz="2000" dirty="0"/>
          </a:p>
        </p:txBody>
      </p:sp>
      <p:pic>
        <p:nvPicPr>
          <p:cNvPr id="4" name="Picture 3"/>
          <p:cNvPicPr>
            <a:picLocks noChangeAspect="1"/>
          </p:cNvPicPr>
          <p:nvPr/>
        </p:nvPicPr>
        <p:blipFill>
          <a:blip r:embed="rId2"/>
          <a:stretch>
            <a:fillRect/>
          </a:stretch>
        </p:blipFill>
        <p:spPr>
          <a:xfrm>
            <a:off x="7126395" y="1726532"/>
            <a:ext cx="2156647" cy="774071"/>
          </a:xfrm>
          <a:prstGeom prst="rect">
            <a:avLst/>
          </a:prstGeom>
        </p:spPr>
      </p:pic>
      <p:pic>
        <p:nvPicPr>
          <p:cNvPr id="5" name="Picture 4"/>
          <p:cNvPicPr>
            <a:picLocks noChangeAspect="1"/>
          </p:cNvPicPr>
          <p:nvPr/>
        </p:nvPicPr>
        <p:blipFill>
          <a:blip r:embed="rId3"/>
          <a:stretch>
            <a:fillRect/>
          </a:stretch>
        </p:blipFill>
        <p:spPr>
          <a:xfrm>
            <a:off x="2223760" y="3510851"/>
            <a:ext cx="6195597" cy="2011854"/>
          </a:xfrm>
          <a:prstGeom prst="rect">
            <a:avLst/>
          </a:prstGeom>
        </p:spPr>
      </p:pic>
    </p:spTree>
    <p:extLst>
      <p:ext uri="{BB962C8B-B14F-4D97-AF65-F5344CB8AC3E}">
        <p14:creationId xmlns:p14="http://schemas.microsoft.com/office/powerpoint/2010/main" val="37537253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36211"/>
          </a:xfrm>
        </p:spPr>
        <p:txBody>
          <a:bodyPr/>
          <a:lstStyle/>
          <a:p>
            <a:r>
              <a:rPr lang="en-IN" sz="2800" b="1" dirty="0"/>
              <a:t>Model-based and model-free learning</a:t>
            </a:r>
          </a:p>
        </p:txBody>
      </p:sp>
      <p:sp>
        <p:nvSpPr>
          <p:cNvPr id="3" name="Content Placeholder 2"/>
          <p:cNvSpPr>
            <a:spLocks noGrp="1"/>
          </p:cNvSpPr>
          <p:nvPr>
            <p:ph idx="1"/>
          </p:nvPr>
        </p:nvSpPr>
        <p:spPr>
          <a:xfrm>
            <a:off x="838200" y="942392"/>
            <a:ext cx="10515600" cy="4243563"/>
          </a:xfrm>
        </p:spPr>
        <p:txBody>
          <a:bodyPr/>
          <a:lstStyle/>
          <a:p>
            <a:r>
              <a:rPr lang="en-IN" b="1" dirty="0"/>
              <a:t>Model-based learning </a:t>
            </a:r>
            <a:r>
              <a:rPr lang="en-IN" dirty="0"/>
              <a:t>: the agent learns the optimal policy by using the model dynamics of the environment.</a:t>
            </a:r>
          </a:p>
          <a:p>
            <a:r>
              <a:rPr lang="en-IN" dirty="0"/>
              <a:t>Model dynamics of the environment is defined using </a:t>
            </a:r>
          </a:p>
          <a:p>
            <a:pPr lvl="1"/>
            <a:r>
              <a:rPr lang="en-IN" dirty="0"/>
              <a:t>1. state transition probabilities and 2. reward function</a:t>
            </a:r>
          </a:p>
          <a:p>
            <a:pPr marL="457200" lvl="1" indent="0">
              <a:buNone/>
            </a:pPr>
            <a:endParaRPr lang="en-IN" dirty="0"/>
          </a:p>
          <a:p>
            <a:r>
              <a:rPr lang="en-IN" b="1" dirty="0"/>
              <a:t>Model-free learning </a:t>
            </a:r>
            <a:r>
              <a:rPr lang="en-IN" dirty="0"/>
              <a:t>: the agent tries to learns the optimal policy without using the model dynamics of the environment</a:t>
            </a:r>
          </a:p>
        </p:txBody>
      </p:sp>
    </p:spTree>
    <p:extLst>
      <p:ext uri="{BB962C8B-B14F-4D97-AF65-F5344CB8AC3E}">
        <p14:creationId xmlns:p14="http://schemas.microsoft.com/office/powerpoint/2010/main" val="15875997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a:solidFill>
                  <a:srgbClr val="FF0000"/>
                </a:solidFill>
              </a:rPr>
              <a:t>Bellman Equation and Dynamic Programming</a:t>
            </a:r>
            <a:endParaRPr lang="en-IN" sz="2800" dirty="0"/>
          </a:p>
        </p:txBody>
      </p:sp>
      <p:sp>
        <p:nvSpPr>
          <p:cNvPr id="3" name="Content Placeholder 2"/>
          <p:cNvSpPr>
            <a:spLocks noGrp="1"/>
          </p:cNvSpPr>
          <p:nvPr>
            <p:ph idx="1"/>
          </p:nvPr>
        </p:nvSpPr>
        <p:spPr/>
        <p:txBody>
          <a:bodyPr/>
          <a:lstStyle/>
          <a:p>
            <a:r>
              <a:rPr lang="en-US" dirty="0"/>
              <a:t>LO1: State the Bellman equation of the value function and Q function</a:t>
            </a:r>
          </a:p>
          <a:p>
            <a:r>
              <a:rPr lang="en-US" dirty="0"/>
              <a:t>LO2: Solve MDP using Bellman equation</a:t>
            </a:r>
          </a:p>
          <a:p>
            <a:r>
              <a:rPr lang="en-US" dirty="0"/>
              <a:t>LO3: Apply Bellman equation to find the value function of a state for a given deterministic environment</a:t>
            </a:r>
          </a:p>
          <a:p>
            <a:endParaRPr lang="en-IN" dirty="0"/>
          </a:p>
        </p:txBody>
      </p:sp>
    </p:spTree>
    <p:extLst>
      <p:ext uri="{BB962C8B-B14F-4D97-AF65-F5344CB8AC3E}">
        <p14:creationId xmlns:p14="http://schemas.microsoft.com/office/powerpoint/2010/main" val="3062270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r>
              <a:rPr lang="en-IN" sz="3200" b="1" dirty="0">
                <a:solidFill>
                  <a:srgbClr val="FF0000"/>
                </a:solidFill>
              </a:rPr>
              <a:t>Bellman Equation and Dynamic Programming</a:t>
            </a:r>
          </a:p>
        </p:txBody>
      </p:sp>
      <p:sp>
        <p:nvSpPr>
          <p:cNvPr id="3" name="Content Placeholder 2"/>
          <p:cNvSpPr>
            <a:spLocks noGrp="1"/>
          </p:cNvSpPr>
          <p:nvPr>
            <p:ph idx="1"/>
          </p:nvPr>
        </p:nvSpPr>
        <p:spPr>
          <a:xfrm>
            <a:off x="838200" y="858416"/>
            <a:ext cx="10515600" cy="4327539"/>
          </a:xfrm>
        </p:spPr>
        <p:txBody>
          <a:bodyPr/>
          <a:lstStyle/>
          <a:p>
            <a:r>
              <a:rPr lang="en-IN" dirty="0"/>
              <a:t>In RL, the agent has to learn an optimal policy to perform a particular task</a:t>
            </a:r>
          </a:p>
          <a:p>
            <a:r>
              <a:rPr lang="en-IN" dirty="0"/>
              <a:t>An optimal policy selects the correct action for an agent in each state, so that the agent can get the maximum return and achieve its goal. </a:t>
            </a:r>
          </a:p>
          <a:p>
            <a:r>
              <a:rPr lang="en-IN" dirty="0"/>
              <a:t>Two classical RL algorithms – </a:t>
            </a:r>
            <a:r>
              <a:rPr lang="en-IN" b="1" dirty="0">
                <a:solidFill>
                  <a:srgbClr val="FF0000"/>
                </a:solidFill>
              </a:rPr>
              <a:t>value and policy iteration</a:t>
            </a:r>
            <a:r>
              <a:rPr lang="en-IN" dirty="0"/>
              <a:t>, helps the agent to learn an optimal policy. </a:t>
            </a:r>
          </a:p>
          <a:p>
            <a:r>
              <a:rPr lang="en-IN" dirty="0"/>
              <a:t>These </a:t>
            </a:r>
            <a:r>
              <a:rPr lang="en-IN" dirty="0" err="1"/>
              <a:t>algos</a:t>
            </a:r>
            <a:r>
              <a:rPr lang="en-IN" dirty="0"/>
              <a:t> are model based and use Dynamic Programming</a:t>
            </a:r>
          </a:p>
          <a:p>
            <a:r>
              <a:rPr lang="en-IN" dirty="0"/>
              <a:t>Bellman equation is used in RL to find the optimal value function and optimal Q functions recursively.</a:t>
            </a:r>
          </a:p>
          <a:p>
            <a:r>
              <a:rPr lang="en-IN" dirty="0"/>
              <a:t>These are then used to find the optimal policy</a:t>
            </a:r>
          </a:p>
        </p:txBody>
      </p:sp>
    </p:spTree>
    <p:extLst>
      <p:ext uri="{BB962C8B-B14F-4D97-AF65-F5344CB8AC3E}">
        <p14:creationId xmlns:p14="http://schemas.microsoft.com/office/powerpoint/2010/main" val="3633194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24243"/>
          </a:xfrm>
        </p:spPr>
        <p:txBody>
          <a:bodyPr/>
          <a:lstStyle/>
          <a:p>
            <a:r>
              <a:rPr lang="en-IN" dirty="0"/>
              <a:t>Bellman Equation?</a:t>
            </a:r>
          </a:p>
        </p:txBody>
      </p:sp>
      <p:sp>
        <p:nvSpPr>
          <p:cNvPr id="3" name="Content Placeholder 2"/>
          <p:cNvSpPr>
            <a:spLocks noGrp="1"/>
          </p:cNvSpPr>
          <p:nvPr>
            <p:ph idx="1"/>
          </p:nvPr>
        </p:nvSpPr>
        <p:spPr>
          <a:xfrm>
            <a:off x="838200" y="895740"/>
            <a:ext cx="10515600" cy="4290216"/>
          </a:xfrm>
        </p:spPr>
        <p:txBody>
          <a:bodyPr/>
          <a:lstStyle/>
          <a:p>
            <a:r>
              <a:rPr lang="en-IN" dirty="0"/>
              <a:t>Bellman equation?</a:t>
            </a:r>
          </a:p>
          <a:p>
            <a:r>
              <a:rPr lang="en-IN" dirty="0"/>
              <a:t>Bellman optimality equation?</a:t>
            </a:r>
          </a:p>
          <a:p>
            <a:r>
              <a:rPr lang="en-IN" dirty="0"/>
              <a:t>Relationship between value and Q function?</a:t>
            </a:r>
          </a:p>
          <a:p>
            <a:r>
              <a:rPr lang="en-IN" dirty="0"/>
              <a:t>Dynamic Programming – value and policy iteration methods?</a:t>
            </a:r>
          </a:p>
          <a:p>
            <a:r>
              <a:rPr lang="en-IN" dirty="0"/>
              <a:t>Solving the Frozen Lake problem using value and policy iteration methods.</a:t>
            </a:r>
          </a:p>
        </p:txBody>
      </p:sp>
    </p:spTree>
    <p:extLst>
      <p:ext uri="{BB962C8B-B14F-4D97-AF65-F5344CB8AC3E}">
        <p14:creationId xmlns:p14="http://schemas.microsoft.com/office/powerpoint/2010/main" val="3217009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01525"/>
          </a:xfrm>
        </p:spPr>
        <p:txBody>
          <a:bodyPr/>
          <a:lstStyle/>
          <a:p>
            <a:r>
              <a:rPr lang="en-IN" sz="3600" dirty="0"/>
              <a:t>Bellman equation for the value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14400"/>
                <a:ext cx="10515600" cy="4271555"/>
              </a:xfrm>
            </p:spPr>
            <p:txBody>
              <a:bodyPr/>
              <a:lstStyle/>
              <a:p>
                <a:r>
                  <a:rPr lang="en-IN" dirty="0"/>
                  <a:t>As per Bellman Equation, the value of a state is the sum of the immediate reward </a:t>
                </a:r>
                <a14:m>
                  <m:oMath xmlns:m="http://schemas.openxmlformats.org/officeDocument/2006/math">
                    <m:r>
                      <a:rPr lang="en-IN" b="0" i="1" smtClean="0">
                        <a:latin typeface="Cambria Math" panose="02040503050406030204" pitchFamily="18" charset="0"/>
                      </a:rPr>
                      <m:t>𝑅</m:t>
                    </m:r>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m:t>
                    </m:r>
                  </m:oMath>
                </a14:m>
                <a:r>
                  <a:rPr lang="en-IN" dirty="0"/>
                  <a:t>and the discounted value of the next state </a:t>
                </a:r>
                <a14:m>
                  <m:oMath xmlns:m="http://schemas.openxmlformats.org/officeDocument/2006/math">
                    <m:r>
                      <a:rPr lang="en-IN" i="1" smtClean="0">
                        <a:latin typeface="Cambria Math" panose="02040503050406030204" pitchFamily="18" charset="0"/>
                        <a:ea typeface="Cambria Math" panose="02040503050406030204" pitchFamily="18" charset="0"/>
                      </a:rPr>
                      <m:t>𝛾</m:t>
                    </m:r>
                    <m:r>
                      <a:rPr lang="en-IN" b="0" i="1" smtClean="0">
                        <a:latin typeface="Cambria Math" panose="02040503050406030204" pitchFamily="18" charset="0"/>
                        <a:ea typeface="Cambria Math" panose="02040503050406030204" pitchFamily="18" charset="0"/>
                      </a:rPr>
                      <m:t>𝑉</m:t>
                    </m:r>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𝑠</m:t>
                        </m:r>
                      </m:e>
                      <m:sup>
                        <m:r>
                          <a:rPr lang="en-IN" b="0" i="1" smtClean="0">
                            <a:latin typeface="Cambria Math" panose="02040503050406030204" pitchFamily="18" charset="0"/>
                            <a:ea typeface="Cambria Math" panose="02040503050406030204" pitchFamily="18" charset="0"/>
                          </a:rPr>
                          <m:t>′</m:t>
                        </m:r>
                      </m:sup>
                    </m:sSup>
                    <m:r>
                      <a:rPr lang="en-IN" b="0" i="1" smtClean="0">
                        <a:latin typeface="Cambria Math" panose="02040503050406030204" pitchFamily="18" charset="0"/>
                        <a:ea typeface="Cambria Math" panose="02040503050406030204" pitchFamily="18" charset="0"/>
                      </a:rPr>
                      <m:t>)</m:t>
                    </m:r>
                  </m:oMath>
                </a14:m>
                <a:r>
                  <a:rPr lang="en-IN" dirty="0"/>
                  <a:t>. </a:t>
                </a:r>
              </a:p>
              <a:p>
                <a:pPr marL="0" indent="0">
                  <a:buNone/>
                </a:pPr>
                <a:endParaRPr lang="en-IN" dirty="0"/>
              </a:p>
              <a:p>
                <a:pPr marL="0" indent="0">
                  <a:buNone/>
                </a:pPr>
                <a:endParaRPr lang="en-IN" dirty="0"/>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14400"/>
                <a:ext cx="10515600" cy="4271555"/>
              </a:xfrm>
              <a:blipFill>
                <a:blip r:embed="rId2"/>
                <a:stretch>
                  <a:fillRect l="-1043" t="-2425"/>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3197722" y="2293209"/>
            <a:ext cx="3706931" cy="1084471"/>
          </a:xfrm>
          <a:prstGeom prst="rect">
            <a:avLst/>
          </a:prstGeom>
        </p:spPr>
      </p:pic>
      <p:pic>
        <p:nvPicPr>
          <p:cNvPr id="5" name="Picture 4"/>
          <p:cNvPicPr>
            <a:picLocks noChangeAspect="1"/>
          </p:cNvPicPr>
          <p:nvPr/>
        </p:nvPicPr>
        <p:blipFill>
          <a:blip r:embed="rId4"/>
          <a:stretch>
            <a:fillRect/>
          </a:stretch>
        </p:blipFill>
        <p:spPr>
          <a:xfrm>
            <a:off x="1254548" y="2948474"/>
            <a:ext cx="8066734" cy="1707502"/>
          </a:xfrm>
          <a:prstGeom prst="rect">
            <a:avLst/>
          </a:prstGeom>
        </p:spPr>
      </p:pic>
    </p:spTree>
    <p:extLst>
      <p:ext uri="{BB962C8B-B14F-4D97-AF65-F5344CB8AC3E}">
        <p14:creationId xmlns:p14="http://schemas.microsoft.com/office/powerpoint/2010/main" val="147212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80227"/>
          </a:xfrm>
        </p:spPr>
        <p:txBody>
          <a:bodyPr/>
          <a:lstStyle/>
          <a:p>
            <a:r>
              <a:rPr lang="en-IN" dirty="0">
                <a:solidFill>
                  <a:srgbClr val="FF0000"/>
                </a:solidFill>
              </a:rPr>
              <a:t>Elements of RL</a:t>
            </a:r>
            <a:endParaRPr lang="en-IN" dirty="0"/>
          </a:p>
        </p:txBody>
      </p:sp>
      <p:sp>
        <p:nvSpPr>
          <p:cNvPr id="3" name="Content Placeholder 2"/>
          <p:cNvSpPr>
            <a:spLocks noGrp="1"/>
          </p:cNvSpPr>
          <p:nvPr>
            <p:ph idx="1"/>
          </p:nvPr>
        </p:nvSpPr>
        <p:spPr>
          <a:xfrm>
            <a:off x="838200" y="998376"/>
            <a:ext cx="10515600" cy="15188387"/>
          </a:xfrm>
        </p:spPr>
        <p:txBody>
          <a:bodyPr/>
          <a:lstStyle/>
          <a:p>
            <a:pPr marL="0" indent="0">
              <a:buNone/>
            </a:pPr>
            <a:r>
              <a:rPr lang="en-IN" b="1" dirty="0"/>
              <a:t>1. Agent:</a:t>
            </a:r>
          </a:p>
          <a:p>
            <a:r>
              <a:rPr lang="en-IN" dirty="0"/>
              <a:t>It is a software that learns to make intelligent decisions. </a:t>
            </a:r>
          </a:p>
          <a:p>
            <a:r>
              <a:rPr lang="en-IN" dirty="0"/>
              <a:t>In an RL setting, an agent is a learner.</a:t>
            </a:r>
          </a:p>
          <a:p>
            <a:r>
              <a:rPr lang="en-IN" dirty="0"/>
              <a:t>Ex1: a chess-player is an agent, the player learns to make the best moves (decisions) to win the game.  </a:t>
            </a:r>
          </a:p>
          <a:p>
            <a:r>
              <a:rPr lang="en-IN" dirty="0"/>
              <a:t>Ex2 : Mario in a Super Mario Bros Video Game</a:t>
            </a:r>
          </a:p>
          <a:p>
            <a:endParaRPr lang="en-IN" dirty="0"/>
          </a:p>
          <a:p>
            <a:endParaRPr lang="en-IN" dirty="0"/>
          </a:p>
        </p:txBody>
      </p:sp>
      <p:sp>
        <p:nvSpPr>
          <p:cNvPr id="4" name="AutoShape 2" descr="data:image/jpeg;base64,/9j/4AAQSkZJRgABAQAAAQABAAD/2wCEAAkGBwgHBgkIBwgKCgkLDRYPDQwMDRsUFRAWIB0iIiAdHx8kKDQsJCYxJx8fLT0tMTU3Ojo6Iys/RD84QzQ5OjcBCgoKDQwNGg8PGjclHyU3Nzc3Nzc3Nzc3Nzc3Nzc3Nzc3Nzc3Nzc3Nzc3Nzc3Nzc3Nzc3Nzc3Nzc3Nzc3Nzc3N//AABEIAFoAWgMBEQACEQEDEQH/xAAbAAACAwEBAQAAAAAAAAAAAAAEBQADBgIBB//EAD4QAAIBAgUBBQUGBAMJAAAAAAECAwQRAAUSITETFCJBUWEGMnGBkRUjNFKx0UJyodIzU1QkQ0SSk8HT8PH/xAAbAQABBQEBAAAAAAAAAAAAAAAFAAIDBAYBB//EAD0RAAEDAgMEBwYFAgYDAAAAAAECAxEABBIhMQUTQVEUYXGRobHwBiIygdHhFSNCUsGSojNTYoLS8RZDRP/aAAwDAQACEQMRAD8ARxxp007g8P4cegpSIGVZgkzTNcniSJGqmZCxIskSkA7XF2Ybi4va9r4rF8EkISPXYDUu7j4j6769OWUP+bNz/kx/34W8V+0eP/GlgTzPh9arOWQSsUpXZpdyEkhC6vQEMd8O3uHNaRHrqFcwTkkmglhV2CpHqZmAAC3JxYISMzFRya6lpTBIY54DG4sSrJY774ahTbglEEV0yMjXHTT8g5/Lh2Ecq5JqGNLHuDn8uFhHKlJpgMqhbLFrtV41kK1GlA3SF+7tf6+VxjM3XtLb292bfBMZTwniNM4ouzsh1xkOEwTmBzFDGmpzSqy3apaS3RC3NvA8eh2+GCarx1N9uN1+XHx8J8vRqmGEG33mP3p+GoaWn7MpFzUtJbohN9PgePj/AExw3rgvQyGvy4+PhPl6NLo6Oj7zH78/Dx+tVdlJ3FOxB8RHgkFNxwqqQrrphHQU3SS9VUcD/cp/5MV0vLge6O8/8akLaZ18vrRsZWsqYl1vpZ7bj3NT/scREFtJMcPIU/4iB61oM1tKeIKrn/UL/ZixuXOY7j9ajxp5Hv8AtR9HEIs+p0XWVWoADEc2fzxScuEFstk+8UzHVFToaUFBXCaT5UUWspjIzhNYBKtpO+3PgPP0vi5f4hbuFIkwfCoLYJ3icWk0XmUMLzwx5e71LEWOgFibAW8T4fC1sC9irfS0vpKMHaAOYPlrxkRV7aXR1LSWPnnPr7UuZSpKsGDA2II3BwcBBAIobFeHg7nnyx2uRV81XVSKYzUy9IR9ERbaVXa+3mbc4DO7CtHnt85JVMjlPZFX0bReQ3u05DTr768phNC3XgD/AHTbORsrb2+f7YsXwtdx0d9YSFCMznGXPxqO23293raZI6q8SeSOpNQptIH1Cy2AO/A9PLCTs1oWXQpOGI64rnSlm46RGfhyqqVnkldy5BZiSFFh8hfFVvYNshASCcuup1bTeJmB3UfBVqwW1JUmIIDqWQH6nRth4dcD4ZVhAOmueU6TTiy30fegmeWUd/2r3trqsjQ00yWtpldtQUHx2A3w5pxTlwWXIEaRqY/iuPNIQwlxBJJ1mIFBRRtJIkUdyzvpUepwUUQkEmh4E5VrTQSR55TO8S9QVB74kPHU/LxfbnnGWNsFOF8KyjT/AG+VGhcENBojOf586yLQvC7RSAh420MPIjY41IUFDEONBYjI0VlXZxWp2yWSOA7OVJB+o3wL20m6VaFNqmVGOWQ4kTlNWrMtB2XTA9cqLyvKJM5zKojgnK08bFmmfc6bnT5XJ+XjiC82m3sqxQ48n3iB7o5xnzyHzpzFqq7fKUHKderhWpl9l8tFLLAECyxIrMeqeqwIB1DkePlbGT/HdrpPSSpOHXDHDzy7aMIsbBauj54ufr6Vls5yf7MaNjIzwTXMbW325B9f1xr9kbXTtJnGlMKGo9cKE39iqzcwkyOBoGizCeCplp5qenkoNQdOrErN1LizAk2WxHpt44obTYu96u4RlAAmeHEd5z0q3YOshKWzxnv/AOq4qVtNIvUV++d093k8YP2a3FtAuIwntnLLOhb6W0rIQZFVm1zz9MWRUNPfZrJqjMj0TUSw0hUdRl3DHaw+u+BF1cNsgORKuFW2Qp2UTArzMsmqKCR6aTMIzTLJa+s2BAvuvI5t88Rt7Rtj+bh96OXXzoi3sm8eGFA90Z60JJlVdSjqSQSaRvqUggfMYIJu2HckqFC12zyeGnLPyrQ5NkMlVTx1dfW1V5SGijWQjungsed+dsZPbPtGm1f6LbISVDIkjIH7caKWGzS8jeuqMdRq3MfZ6mnRTFDJRyNZ1d72cG/I1H58EX4OKlrt29s1BV0oOIOWgBHZGvZV+52Ow6khjJQ6yR4+YrKvRzR1D07K/VR9BTxuNrY3KX0FAcByImayxSoKwnWjKLOJsoaPLKOmlatr5grSSp3IANhf5n+uMR7SJ6XcJST7qUz2zy7q0exkhtsk6k90c6PNPnNXSxSnNatmknNOXihUaSrFSCLEBQRzgX+Hs4wk8uZ7qJdKhsqSOMaDv40nzPMs0eSXKcxhEsFKwMVWo0nUVuVI+eC3s8ks3SQ1mFAgjkNZ7/OqW2IUyor4ZjrPLuqGDLxdZKqdm8dMagX+ZO3rjrvtc7iIQwI6z9qkb9mkwCp3urh48v0ErU1ANr7op38rXwke2D+IY2QR1KP0NJz2abCSUu+FDlFudmxugZFZAnPWvomT9PKMrMcVnKIGLcFiRjzR7bqrh/CQMoGp45cvCtSjZwabyJ48KJrKCnq5nnqZHkJSw7l2A32H18vPBRbJVlTWb7dtbsdvzrLSUlVl9T1e0QUrPKSlM0+pgC1vXYeNzgrcX1qljdznBgxxihbOz7l97e4TqJzzief1qlsuzPNcskrM0zOolnSoaFYqNbLs+gaUA3FwfpjINWqHFkmNJJNaZ13cpA6+FV1mXZhl9XK1DWSQdmTqPFICQwsTffa23l54h6E2Wt5hGvzHyqY3EuYAeE+jVGYVhzGlOe1cXTYlHmomcow7tmYbcbE/PGi3b11ZNNAfCTnwIB14d1CLa4Zs7x0qUBiEcyJziOvKTXlBXddKmWOKYySLdXdbd/lWW/O/64JXdp0hpLI1QBB4HUEeE91CmLvorynSZCycuI4g+MUdUe1udJQRUc9AftGVQIJNS6Jr/wAY032HJ4+XhlFMjETOQ1rTNqITITme6l9FS11XEkE79oq2cl5QffYbc7cb41OyWW7ds3Cv1DuH3rObTulvL6OM8J7z9qNzfJpMspIqmqlAEj6QnJBsTv8ATElxtdlr9E1y02Y9cGMUUDC3aYxrRbj8osbevhirsa6cdK94ZjTKrW27dtgN7pMTkc6DNVT3P3NR9cQj2nXH+GO/7Va/8bH+Yf6fvWyy6YUyxv0i+kKLC3j4j+mAbN+oEEo1VHYOfrKoHENifzNEz8+VTPMzqm0LAsjQyR7qq733uDbcbW8cW7x6FYW1COo0Q2KuxU1vH4Cp48o5ac6y2aUtZV5dUU60iwxyjvGwFyDcXJ3xQAWTMjvo6doWJGBCs+r6DKmdO0i11JW5dXQpm0dMq1EEzkJUgC19uDe/gfh5oOJKYGY58jxoZgxKKwIzOXMTl4UX2TPPaSvWGeWGGkjU9emgk1tKG2szEDSD6c7/ACkZSFe6O86Co3lFAxHLqGp+dOx7O0UlK1Jmkanquuu/8IBBt8NrHBtbqW20oSqAnTroAhK1PKdWPeVr1TQvtDW02WU5y/JqZSrjTObar+I3tyN/ritcXVxiCwcx60q9aWVqQpCxAPj86X+zsLZrQ10Us1TGyyPoWJ9AtYEDfzN8Bbh9xTpccORjOBr11YtAWm1NjQKIHZwijsjpZKWArM4E0Vg2tNJO1wbEbbHDLnbW0EILiYUkdmXdrTGtl26ISc1cxOffpTGpr6eogSkraeOrQm1m3IPF+NvjiXZO0kXw3Tg9/wA6fcNLt/fTkKXvFTZY5+zaeKN5I2RnLF23O9idvTjGjt7RCFSaCXu1VrARrNLzQPf8PJ/yHBTeI5ihEO8j40HHlEqwxk1UwJUWGpuLfHGK6Co/+wf0/etApy3T/wDOT8zXSZTKw7tXMTfjU374eNnkmN6P6R9aap23Skk2/wDdXJpJ6UmSEvMo2eOSTVqHpfg4Goxz78UTe2e2AF23uqFBVULzyRVWXRiQkFXc2a4v7pU8Ef8Avli2EoUnCo+u2rVjfMLRD6gkjgcs/XdR2W5tmGTxhY4YYkqJ+nUXIV+oe6LC3AABHrfffE1spTZwgZeNV9qLAdK0EbsAeOprVS1bNTPIFVUggJfWfdXYbeg/7E4sXtibjCZAgEZidY8oobabSQpaktAq0OWWnDxrE1WSZlS0bSQ1KyQTtpB1nUwAJ1D03G9/LDkMlpBIM6Veu7hdyISiCJ40z9mlrKfL30o9QddlQKWBFhfjjwt88Crq2U+ABlE07Zy3W5D3yzr2SizLt0zWVBsVjDatPiL+XngTdjcEIWRNE0uJVJEgGjKUus5FdSSy3SyGNimlvO+IrTeb1O5UAe2PXZxqN5bKW1FegzMicuIj12ihKmWsoaVHqalSvW7sI02ckGwLNbTY76hvsdvDG6WVlKcfxRmRp4nI86zNvc2IUsNk4JyBAkc9NRyHA6njXTe1Oaaj3oZN/fQEBvUb8Yp9IbGWGf8Ad9qpq2i+ScMAdh+tA5lmKTRUxhkVgo0kheR4efocR2rhUCVc6OvKaJGEzTPJKlfsyIzSoDra4J33OLBUAZmqjgSpJBNUN75sm18ZDA4f1edabGmgqqmiZ2OqSKRhuI5Ct/UgYstG4GScx2TVV63tnlYlpk04irVknip0olVezvFJM6DUCdyQfE7D4WxomSCoIFDboBpKlKEgVZmVaaSkaaJnMgNkHNjpPvHy/XFxx7cplQmaD2TrbC1KTMHKNcsjrSrIqieppIZ+yt2YR9BNO8cYUbBd72/W++/FS4u3NzFuic+PoUcZdbdy0FaHJZHj60NMAqP3m1Ei3w3wPbfvlGFNAeu2pFNMiSFn18qVy0cj1s0NIZ4lYFlYyXDHa9vH6+eOfh7T+Jx5uD21zpbjTiG0KkHq6qrgoHdI3meR5Fsblza/1ti2zsu0bhQTnQy62jeKUpCdKaLLVJe1235JAxf3iJ1ocWXCIKPIUufJMvd2ZqEXY3NpWA/XDdy3yqQF4CIP9v0pZFl56UZ69QO6D+IPljNnfzw7q0wsLP8AZ5139nnwqJ/+ucL87mO6l+H2f7PE0WqyKQRYafHVviuLd0KxBVXpRERQskqpXiFhqkaFnAAJAUHcm3AF8XGEKaaWZkmh20LgNohOUj1pSynnkrA7I87zKfvAqIFW48L/AAPzviTdJwgg0CRatviWRJ46cRHL0c9av/283BSex5GhfK3nhu7/ANXqZqYWD4MhHLjyEVpPZapKgZe1K8Mai66zck738fUnBG2USnDlAqwy083/AIoo010tJXSI1PphFtLgbuCDwb+B8xhj71w2sbtGIVbQhtQOIwaWT51KmYbUTSpGp06LLsebkn08sNRcP4ZcTEzlUTrS96FMjEB8qojzepjsFy+Qi1u8FPz5x03TnAiqyre7JkIFCCpnH/B1PPiw/fAnoY/cKKdJuf8AK/u+1XfalR/o6j6j+7BfpbvMUA/Dbrke+tHT/h4v5B+mPOV/Ea2Q0pdnGYVFDWZfHEqGKeTRJdNTXuoAA1DbcknvEW4tci3a26HW3CrUDLlx6j/HbOrHFlJEUuo88zSunokpaeFlkF5zoNkssJcXLC1jI44Y3UC3Jxacs7dpKyskRpn1qjhxgctZnSo0uLURA9ZVVR+0GaTx5ZKIYZEqGUVISIDpanjW1xKbEayeCeLhdziR2xt0FwSRGmeuRP7Ry5jqJriXVmPX81q8BKs1MKlVQqIiVAbdmKjunkXv+mJdyvlXMQrlauBtNn94XHdI8v3GOlhwcK5iFevP9xJJTxtM6A2jHdLEEi1z6jHA3CgFmAeNPRhUoAmBSaPM84payiTNaakWKrfpqIXOuNvC99j8v/t9VtarbWWVGU556Gr5Yt1oWWVGU556Gn+BdD68wqVcU/4eL+Qfphy/iNIaUozqkra3OaCOkrquijFNUF5YACpOqEAMCLX0l7X4O/hi/autNMLK0BRlOR7FfPWJ7qhcSpShBjX+KQ0n26r5XLasZIFo0cyTuGs72k1R6bSHSdyxGm1x6kHDakOJyk4zoOAkZzlnoAM9KhG8yPZXOW0+c06U7SNVlZzQuw60zt+IHU1aydPcO4Wwte+HPuWy5AjLGNEj9GURrnoTnNJIWPDnzorIO09tyok5t9od/wC1hUGXo+417avu/wDE0aen4X8L4hvCjdufDgywRE6jl73wzOLj105uZGs8fXbyqrs2cU0dNXJX5jKTU1ZFKy3WP7ufSTtdhdY9IOwJ25Fnb23WVNFCRkjPnmnuyJmP4rmFYhUnj/NCzxe0scEFPTdrWXtSOdNS0pKGCTqWkdQASRsGGlXK+HEyV2RUVqiIPCMwoRkCcucZlM02HQIHrL186YRsTnZKDMFh7GnZVlNVcHpN738Grz1739bYrnJjPDOIzGDmPnHKMop/6+OnXXOUJmtDluZRymp6zUUMsHflls5VtVi9yGuBdRsNrDfHbgsOutqEQFEHQZSI04cj21YsE/nJS5plVuRR5ZBU0rLlWZ9ssFM88TFQx5O5sPjbDLtVwtChvE4eQI0o1dF9SFfmJw8gRWtwEoPXmFSquD/Aj/kH6Ycv4jXBpVmG12phUqmFSqYVKphUqmFSqYVKphUqmFSqYVKph9Kv/9k="/>
          <p:cNvSpPr>
            <a:spLocks noChangeAspect="1" noChangeArrowheads="1"/>
          </p:cNvSpPr>
          <p:nvPr/>
        </p:nvSpPr>
        <p:spPr bwMode="auto">
          <a:xfrm>
            <a:off x="155575" y="-144463"/>
            <a:ext cx="304800" cy="11055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6634065" y="3970635"/>
            <a:ext cx="3816221" cy="2196900"/>
          </a:xfrm>
          <a:prstGeom prst="rect">
            <a:avLst/>
          </a:prstGeom>
        </p:spPr>
      </p:pic>
    </p:spTree>
    <p:extLst>
      <p:ext uri="{BB962C8B-B14F-4D97-AF65-F5344CB8AC3E}">
        <p14:creationId xmlns:p14="http://schemas.microsoft.com/office/powerpoint/2010/main" val="21691027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08219"/>
          </a:xfrm>
        </p:spPr>
        <p:txBody>
          <a:bodyPr/>
          <a:lstStyle/>
          <a:p>
            <a:r>
              <a:rPr lang="en-IN" dirty="0"/>
              <a:t>Bellman equation for the value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70384"/>
                <a:ext cx="10515600" cy="4721289"/>
              </a:xfrm>
            </p:spPr>
            <p:txBody>
              <a:bodyPr/>
              <a:lstStyle/>
              <a:p>
                <a:r>
                  <a:rPr lang="en-IN" sz="2400" b="1" dirty="0">
                    <a:solidFill>
                      <a:srgbClr val="FF0000"/>
                    </a:solidFill>
                  </a:rPr>
                  <a:t>In a deterministic environment: </a:t>
                </a:r>
              </a:p>
              <a:p>
                <a:r>
                  <a:rPr lang="en-IN" sz="2400" dirty="0"/>
                  <a:t>Ex: Given a trajectory </a:t>
                </a:r>
                <a:r>
                  <a:rPr lang="el-GR" sz="2400" dirty="0"/>
                  <a:t>τ</a:t>
                </a:r>
                <a:r>
                  <a:rPr lang="en-IN" sz="2400" dirty="0"/>
                  <a:t> using some policy </a:t>
                </a:r>
                <a:r>
                  <a:rPr lang="el-GR" sz="2400" dirty="0"/>
                  <a:t>π</a:t>
                </a:r>
                <a:r>
                  <a:rPr lang="en-IN" sz="2400" dirty="0"/>
                  <a:t> as :  </a:t>
                </a:r>
              </a:p>
              <a:p>
                <a:endParaRPr lang="en-IN" sz="2400" dirty="0"/>
              </a:p>
              <a:p>
                <a:endParaRPr lang="en-IN" dirty="0"/>
              </a:p>
              <a:p>
                <a:endParaRPr lang="en-IN" sz="1800" dirty="0"/>
              </a:p>
              <a:p>
                <a:r>
                  <a:rPr lang="en-IN" sz="1800" dirty="0">
                    <a:solidFill>
                      <a:srgbClr val="FF0000"/>
                    </a:solidFill>
                  </a:rPr>
                  <a:t>Using Bellman equation find V(</a:t>
                </a:r>
                <a14:m>
                  <m:oMath xmlns:m="http://schemas.openxmlformats.org/officeDocument/2006/math">
                    <m:sSub>
                      <m:sSubPr>
                        <m:ctrlPr>
                          <a:rPr lang="en-IN" sz="1800" i="1" smtClean="0">
                            <a:solidFill>
                              <a:srgbClr val="FF0000"/>
                            </a:solidFill>
                            <a:latin typeface="Cambria Math" panose="02040503050406030204" pitchFamily="18" charset="0"/>
                          </a:rPr>
                        </m:ctrlPr>
                      </m:sSubPr>
                      <m:e>
                        <m:r>
                          <a:rPr lang="en-IN" sz="1800" b="0" i="1" smtClean="0">
                            <a:solidFill>
                              <a:srgbClr val="FF0000"/>
                            </a:solidFill>
                            <a:latin typeface="Cambria Math" panose="02040503050406030204" pitchFamily="18" charset="0"/>
                          </a:rPr>
                          <m:t>𝑠</m:t>
                        </m:r>
                      </m:e>
                      <m:sub>
                        <m:r>
                          <a:rPr lang="en-IN" sz="1800" b="0" i="1" smtClean="0">
                            <a:solidFill>
                              <a:srgbClr val="FF0000"/>
                            </a:solidFill>
                            <a:latin typeface="Cambria Math" panose="02040503050406030204" pitchFamily="18" charset="0"/>
                          </a:rPr>
                          <m:t>2</m:t>
                        </m:r>
                      </m:sub>
                    </m:sSub>
                    <m:r>
                      <a:rPr lang="en-IN" sz="1800" b="0" i="1" smtClean="0">
                        <a:solidFill>
                          <a:srgbClr val="FF0000"/>
                        </a:solidFill>
                        <a:latin typeface="Cambria Math" panose="02040503050406030204" pitchFamily="18" charset="0"/>
                      </a:rPr>
                      <m:t>)?</m:t>
                    </m:r>
                  </m:oMath>
                </a14:m>
                <a:endParaRPr lang="en-IN" sz="1800" b="0" dirty="0">
                  <a:solidFill>
                    <a:srgbClr val="FF0000"/>
                  </a:solidFill>
                </a:endParaRPr>
              </a:p>
              <a:p>
                <a:r>
                  <a:rPr lang="en-IN" sz="1800" dirty="0" err="1"/>
                  <a:t>Ans</a:t>
                </a:r>
                <a:r>
                  <a:rPr lang="en-IN" sz="1800" dirty="0"/>
                  <a:t>: </a:t>
                </a:r>
                <a14:m>
                  <m:oMath xmlns:m="http://schemas.openxmlformats.org/officeDocument/2006/math">
                    <m:r>
                      <a:rPr lang="en-IN" sz="1800" b="0" i="1" smtClean="0">
                        <a:latin typeface="Cambria Math" panose="02040503050406030204" pitchFamily="18" charset="0"/>
                      </a:rPr>
                      <m:t>𝑉</m:t>
                    </m:r>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𝑠</m:t>
                            </m:r>
                          </m:e>
                          <m:sub>
                            <m:r>
                              <a:rPr lang="en-IN" sz="1800" b="0" i="1" smtClean="0">
                                <a:latin typeface="Cambria Math" panose="02040503050406030204" pitchFamily="18" charset="0"/>
                              </a:rPr>
                              <m:t>2</m:t>
                            </m:r>
                          </m:sub>
                        </m:sSub>
                      </m:e>
                    </m:d>
                    <m:r>
                      <a:rPr lang="en-IN" sz="1800" b="0" i="1" smtClean="0">
                        <a:latin typeface="Cambria Math" panose="02040503050406030204" pitchFamily="18" charset="0"/>
                      </a:rPr>
                      <m:t>=</m:t>
                    </m:r>
                    <m:r>
                      <a:rPr lang="en-IN" sz="1800" b="0" i="1" smtClean="0">
                        <a:latin typeface="Cambria Math" panose="02040503050406030204" pitchFamily="18" charset="0"/>
                      </a:rPr>
                      <m:t>𝑅</m:t>
                    </m:r>
                    <m:d>
                      <m:dPr>
                        <m:ctrlPr>
                          <a:rPr lang="en-IN" sz="1800" b="0" i="1" smtClean="0">
                            <a:latin typeface="Cambria Math" panose="02040503050406030204" pitchFamily="18" charset="0"/>
                          </a:rPr>
                        </m:ctrlPr>
                      </m:dPr>
                      <m:e>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𝑠</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𝑎</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𝑠</m:t>
                            </m:r>
                          </m:e>
                          <m:sub>
                            <m:r>
                              <a:rPr lang="en-IN" sz="1800" b="0" i="1" smtClean="0">
                                <a:latin typeface="Cambria Math" panose="02040503050406030204" pitchFamily="18" charset="0"/>
                              </a:rPr>
                              <m:t>3</m:t>
                            </m:r>
                          </m:sub>
                        </m:sSub>
                      </m:e>
                    </m:d>
                    <m:r>
                      <a:rPr lang="en-IN" sz="1800" b="0" i="1" smtClean="0">
                        <a:latin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𝛾</m:t>
                    </m:r>
                    <m:r>
                      <a:rPr lang="en-IN" sz="1800" b="0" i="1" smtClean="0">
                        <a:latin typeface="Cambria Math" panose="02040503050406030204" pitchFamily="18" charset="0"/>
                        <a:ea typeface="Cambria Math" panose="02040503050406030204" pitchFamily="18" charset="0"/>
                      </a:rPr>
                      <m:t>𝑉</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𝑠</m:t>
                        </m:r>
                      </m:e>
                      <m:sub>
                        <m:r>
                          <a:rPr lang="en-IN" sz="1800" b="0" i="1" smtClean="0">
                            <a:latin typeface="Cambria Math" panose="02040503050406030204" pitchFamily="18" charset="0"/>
                            <a:ea typeface="Cambria Math" panose="02040503050406030204" pitchFamily="18" charset="0"/>
                          </a:rPr>
                          <m:t>3</m:t>
                        </m:r>
                      </m:sub>
                    </m:sSub>
                    <m:r>
                      <a:rPr lang="en-IN" sz="1800" b="0" i="1" smtClean="0">
                        <a:latin typeface="Cambria Math" panose="02040503050406030204" pitchFamily="18" charset="0"/>
                        <a:ea typeface="Cambria Math" panose="02040503050406030204" pitchFamily="18" charset="0"/>
                      </a:rPr>
                      <m:t>)</m:t>
                    </m:r>
                  </m:oMath>
                </a14:m>
                <a:r>
                  <a:rPr lang="en-IN" sz="1800" dirty="0"/>
                  <a:t> </a:t>
                </a:r>
              </a:p>
              <a:p>
                <a:pPr marL="0" indent="0">
                  <a:buNone/>
                </a:pPr>
                <a:r>
                  <a:rPr lang="en-IN" sz="1800" dirty="0"/>
                  <a:t>                          = </a:t>
                </a:r>
                <a14:m>
                  <m:oMath xmlns:m="http://schemas.openxmlformats.org/officeDocument/2006/math">
                    <m:sSub>
                      <m:sSubPr>
                        <m:ctrlPr>
                          <a:rPr lang="en-IN" sz="1800" i="1" smtClean="0">
                            <a:latin typeface="Cambria Math" panose="02040503050406030204" pitchFamily="18" charset="0"/>
                          </a:rPr>
                        </m:ctrlPr>
                      </m:sSubPr>
                      <m:e>
                        <m:r>
                          <a:rPr lang="en-IN" sz="1800" b="0" i="1" smtClean="0">
                            <a:latin typeface="Cambria Math" panose="02040503050406030204" pitchFamily="18" charset="0"/>
                          </a:rPr>
                          <m:t>𝑟</m:t>
                        </m:r>
                      </m:e>
                      <m:sub>
                        <m:r>
                          <a:rPr lang="en-IN" sz="1800" b="0" i="1" smtClean="0">
                            <a:latin typeface="Cambria Math" panose="02040503050406030204" pitchFamily="18" charset="0"/>
                          </a:rPr>
                          <m:t>2</m:t>
                        </m:r>
                      </m:sub>
                    </m:sSub>
                    <m:r>
                      <a:rPr lang="en-IN" sz="1800" b="0" i="1" smtClean="0">
                        <a:latin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𝛾</m:t>
                    </m:r>
                    <m:r>
                      <a:rPr lang="en-IN" sz="1800" b="0" i="1" smtClean="0">
                        <a:latin typeface="Cambria Math" panose="02040503050406030204" pitchFamily="18" charset="0"/>
                        <a:ea typeface="Cambria Math" panose="02040503050406030204" pitchFamily="18" charset="0"/>
                      </a:rPr>
                      <m:t>𝑉</m:t>
                    </m:r>
                    <m:r>
                      <a:rPr lang="en-IN" sz="1800" b="0" i="1" smtClean="0">
                        <a:latin typeface="Cambria Math" panose="02040503050406030204" pitchFamily="18" charset="0"/>
                        <a:ea typeface="Cambria Math" panose="02040503050406030204" pitchFamily="18" charset="0"/>
                      </a:rPr>
                      <m:t>(</m:t>
                    </m:r>
                    <m:sSub>
                      <m:sSubPr>
                        <m:ctrlPr>
                          <a:rPr lang="en-IN" sz="1800" b="0" i="1" smtClean="0">
                            <a:latin typeface="Cambria Math" panose="02040503050406030204" pitchFamily="18" charset="0"/>
                            <a:ea typeface="Cambria Math" panose="02040503050406030204" pitchFamily="18" charset="0"/>
                          </a:rPr>
                        </m:ctrlPr>
                      </m:sSubPr>
                      <m:e>
                        <m:r>
                          <a:rPr lang="en-IN" sz="1800" b="0" i="1" smtClean="0">
                            <a:latin typeface="Cambria Math" panose="02040503050406030204" pitchFamily="18" charset="0"/>
                            <a:ea typeface="Cambria Math" panose="02040503050406030204" pitchFamily="18" charset="0"/>
                          </a:rPr>
                          <m:t>𝑠</m:t>
                        </m:r>
                      </m:e>
                      <m:sub>
                        <m:r>
                          <a:rPr lang="en-IN" sz="1800" b="0" i="1" smtClean="0">
                            <a:latin typeface="Cambria Math" panose="02040503050406030204" pitchFamily="18" charset="0"/>
                            <a:ea typeface="Cambria Math" panose="02040503050406030204" pitchFamily="18" charset="0"/>
                          </a:rPr>
                          <m:t>3</m:t>
                        </m:r>
                      </m:sub>
                    </m:sSub>
                    <m:r>
                      <a:rPr lang="en-IN" sz="1800" b="0" i="1" smtClean="0">
                        <a:latin typeface="Cambria Math" panose="02040503050406030204" pitchFamily="18" charset="0"/>
                        <a:ea typeface="Cambria Math" panose="02040503050406030204" pitchFamily="18" charset="0"/>
                      </a:rPr>
                      <m:t>)</m:t>
                    </m:r>
                  </m:oMath>
                </a14:m>
                <a:endParaRPr lang="en-IN" sz="1800" dirty="0"/>
              </a:p>
              <a:p>
                <a:r>
                  <a:rPr lang="en-IN" sz="1800" dirty="0"/>
                  <a:t>Hence the Bellman equation of the value function for a deterministic environment associated with a policy </a:t>
                </a:r>
                <a:r>
                  <a:rPr lang="el-GR" sz="1800" dirty="0"/>
                  <a:t>π</a:t>
                </a:r>
                <a:r>
                  <a:rPr lang="en-IN" sz="1800" dirty="0"/>
                  <a:t> is </a:t>
                </a:r>
                <a:r>
                  <a:rPr lang="en-IN" dirty="0"/>
                  <a:t>:</a:t>
                </a:r>
              </a:p>
              <a:p>
                <a:r>
                  <a:rPr lang="en-IN" sz="2000" dirty="0"/>
                  <a:t>Where the </a:t>
                </a:r>
                <a:r>
                  <a:rPr lang="en-IN" sz="2000" dirty="0" err="1"/>
                  <a:t>rhs</a:t>
                </a:r>
                <a:r>
                  <a:rPr lang="en-IN" sz="2000" dirty="0"/>
                  <a:t> term is known as </a:t>
                </a:r>
                <a:r>
                  <a:rPr lang="en-IN" sz="2000" b="1" dirty="0">
                    <a:solidFill>
                      <a:srgbClr val="FF0000"/>
                    </a:solidFill>
                  </a:rPr>
                  <a:t>Bellman backup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70384"/>
                <a:ext cx="10515600" cy="4721289"/>
              </a:xfrm>
              <a:blipFill>
                <a:blip r:embed="rId2"/>
                <a:stretch>
                  <a:fillRect l="-812" t="-1806"/>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1993672" y="1784218"/>
            <a:ext cx="6431837" cy="1219306"/>
          </a:xfrm>
          <a:prstGeom prst="rect">
            <a:avLst/>
          </a:prstGeom>
        </p:spPr>
      </p:pic>
      <p:pic>
        <p:nvPicPr>
          <p:cNvPr id="5" name="Picture 4"/>
          <p:cNvPicPr>
            <a:picLocks noChangeAspect="1"/>
          </p:cNvPicPr>
          <p:nvPr/>
        </p:nvPicPr>
        <p:blipFill>
          <a:blip r:embed="rId4"/>
          <a:stretch>
            <a:fillRect/>
          </a:stretch>
        </p:blipFill>
        <p:spPr>
          <a:xfrm>
            <a:off x="3732950" y="4666067"/>
            <a:ext cx="2636748" cy="381033"/>
          </a:xfrm>
          <a:prstGeom prst="rect">
            <a:avLst/>
          </a:prstGeom>
        </p:spPr>
      </p:pic>
    </p:spTree>
    <p:extLst>
      <p:ext uri="{BB962C8B-B14F-4D97-AF65-F5344CB8AC3E}">
        <p14:creationId xmlns:p14="http://schemas.microsoft.com/office/powerpoint/2010/main" val="117598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r>
              <a:rPr lang="en-IN" dirty="0"/>
              <a:t>Bellman equation for the value function</a:t>
            </a:r>
          </a:p>
        </p:txBody>
      </p:sp>
      <p:sp>
        <p:nvSpPr>
          <p:cNvPr id="3" name="Content Placeholder 2"/>
          <p:cNvSpPr>
            <a:spLocks noGrp="1"/>
          </p:cNvSpPr>
          <p:nvPr>
            <p:ph idx="1"/>
          </p:nvPr>
        </p:nvSpPr>
        <p:spPr>
          <a:xfrm>
            <a:off x="838200" y="979714"/>
            <a:ext cx="10515600" cy="4206241"/>
          </a:xfrm>
        </p:spPr>
        <p:txBody>
          <a:bodyPr/>
          <a:lstStyle/>
          <a:p>
            <a:r>
              <a:rPr lang="en-IN" b="1" dirty="0">
                <a:solidFill>
                  <a:srgbClr val="FF0000"/>
                </a:solidFill>
              </a:rPr>
              <a:t>In a stochastic environment: </a:t>
            </a:r>
          </a:p>
          <a:p>
            <a:endParaRPr lang="en-IN" dirty="0"/>
          </a:p>
        </p:txBody>
      </p:sp>
      <p:pic>
        <p:nvPicPr>
          <p:cNvPr id="4" name="Picture 3"/>
          <p:cNvPicPr>
            <a:picLocks noChangeAspect="1"/>
          </p:cNvPicPr>
          <p:nvPr/>
        </p:nvPicPr>
        <p:blipFill>
          <a:blip r:embed="rId2"/>
          <a:stretch>
            <a:fillRect/>
          </a:stretch>
        </p:blipFill>
        <p:spPr>
          <a:xfrm>
            <a:off x="2731073" y="1689333"/>
            <a:ext cx="6459580" cy="3209237"/>
          </a:xfrm>
          <a:prstGeom prst="rect">
            <a:avLst/>
          </a:prstGeom>
        </p:spPr>
      </p:pic>
    </p:spTree>
    <p:extLst>
      <p:ext uri="{BB962C8B-B14F-4D97-AF65-F5344CB8AC3E}">
        <p14:creationId xmlns:p14="http://schemas.microsoft.com/office/powerpoint/2010/main" val="577978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82864"/>
          </a:xfrm>
        </p:spPr>
        <p:txBody>
          <a:bodyPr/>
          <a:lstStyle/>
          <a:p>
            <a:r>
              <a:rPr lang="en-IN" dirty="0"/>
              <a:t>Bellman equation for the value function</a:t>
            </a:r>
          </a:p>
        </p:txBody>
      </p:sp>
      <p:sp>
        <p:nvSpPr>
          <p:cNvPr id="3" name="Content Placeholder 2"/>
          <p:cNvSpPr>
            <a:spLocks noGrp="1"/>
          </p:cNvSpPr>
          <p:nvPr>
            <p:ph idx="1"/>
          </p:nvPr>
        </p:nvSpPr>
        <p:spPr>
          <a:xfrm>
            <a:off x="838200" y="895740"/>
            <a:ext cx="10515600" cy="4290216"/>
          </a:xfrm>
        </p:spPr>
        <p:txBody>
          <a:bodyPr/>
          <a:lstStyle/>
          <a:p>
            <a:r>
              <a:rPr lang="en-IN" dirty="0"/>
              <a:t>Modify the Bellman equation of the value function with expectations (weighted average) </a:t>
            </a:r>
          </a:p>
          <a:p>
            <a:r>
              <a:rPr lang="en-IN" dirty="0"/>
              <a:t>Bellman backup multiplied with the transition probability of the next state.</a:t>
            </a:r>
          </a:p>
          <a:p>
            <a:endParaRPr lang="en-IN" dirty="0"/>
          </a:p>
        </p:txBody>
      </p:sp>
      <p:pic>
        <p:nvPicPr>
          <p:cNvPr id="4" name="Picture 3"/>
          <p:cNvPicPr>
            <a:picLocks noChangeAspect="1"/>
          </p:cNvPicPr>
          <p:nvPr/>
        </p:nvPicPr>
        <p:blipFill>
          <a:blip r:embed="rId2"/>
          <a:stretch>
            <a:fillRect/>
          </a:stretch>
        </p:blipFill>
        <p:spPr>
          <a:xfrm>
            <a:off x="2559959" y="2612571"/>
            <a:ext cx="7237184" cy="2573385"/>
          </a:xfrm>
          <a:prstGeom prst="rect">
            <a:avLst/>
          </a:prstGeom>
        </p:spPr>
      </p:pic>
    </p:spTree>
    <p:extLst>
      <p:ext uri="{BB962C8B-B14F-4D97-AF65-F5344CB8AC3E}">
        <p14:creationId xmlns:p14="http://schemas.microsoft.com/office/powerpoint/2010/main" val="171262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601525"/>
          </a:xfrm>
        </p:spPr>
        <p:txBody>
          <a:bodyPr/>
          <a:lstStyle/>
          <a:p>
            <a:r>
              <a:rPr lang="en-IN" dirty="0"/>
              <a:t>Bellman equation for the value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29004"/>
                <a:ext cx="10515600" cy="4112935"/>
              </a:xfrm>
            </p:spPr>
            <p:txBody>
              <a:bodyPr/>
              <a:lstStyle/>
              <a:p>
                <a:r>
                  <a:rPr lang="en-IN" dirty="0"/>
                  <a:t>Ex: same trajectory, find V(</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1</m:t>
                        </m:r>
                      </m:sub>
                    </m:sSub>
                    <m:r>
                      <a:rPr lang="en-IN" b="0" i="1" smtClean="0">
                        <a:latin typeface="Cambria Math" panose="02040503050406030204" pitchFamily="18" charset="0"/>
                      </a:rPr>
                      <m:t>)?</m:t>
                    </m:r>
                  </m:oMath>
                </a14:m>
                <a:endParaRPr lang="en-IN" dirty="0"/>
              </a:p>
              <a:p>
                <a:r>
                  <a:rPr lang="en-IN" dirty="0" err="1"/>
                  <a:t>Ans</a:t>
                </a:r>
                <a:r>
                  <a:rPr lang="en-IN" dirty="0"/>
                  <a:t>:  </a:t>
                </a:r>
              </a:p>
              <a:p>
                <a:endParaRPr lang="en-IN" dirty="0"/>
              </a:p>
              <a:p>
                <a:endParaRPr lang="en-IN" dirty="0"/>
              </a:p>
              <a:p>
                <a:endParaRPr lang="en-IN" dirty="0"/>
              </a:p>
              <a:p>
                <a:r>
                  <a:rPr lang="en-IN" b="1" dirty="0">
                    <a:solidFill>
                      <a:srgbClr val="FF0000"/>
                    </a:solidFill>
                  </a:rPr>
                  <a:t>Hence the Bellman equation for the value function for a stochastic environment for a policy </a:t>
                </a:r>
                <a:r>
                  <a:rPr lang="el-GR" b="1" dirty="0">
                    <a:solidFill>
                      <a:srgbClr val="FF0000"/>
                    </a:solidFill>
                  </a:rPr>
                  <a:t>π</a:t>
                </a:r>
                <a:r>
                  <a:rPr lang="en-IN" b="1" dirty="0">
                    <a:solidFill>
                      <a:srgbClr val="FF0000"/>
                    </a:solidFill>
                  </a:rPr>
                  <a:t> is :</a:t>
                </a:r>
              </a:p>
              <a:p>
                <a:pPr marL="0" indent="0">
                  <a:buNone/>
                </a:pP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29004"/>
                <a:ext cx="10515600" cy="4112935"/>
              </a:xfrm>
              <a:blipFill>
                <a:blip r:embed="rId2"/>
                <a:stretch>
                  <a:fillRect l="-1043" t="-2519"/>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2512080" y="1802108"/>
            <a:ext cx="6104149" cy="754479"/>
          </a:xfrm>
          <a:prstGeom prst="rect">
            <a:avLst/>
          </a:prstGeom>
        </p:spPr>
      </p:pic>
      <p:pic>
        <p:nvPicPr>
          <p:cNvPr id="5" name="Picture 4"/>
          <p:cNvPicPr>
            <a:picLocks noChangeAspect="1"/>
          </p:cNvPicPr>
          <p:nvPr/>
        </p:nvPicPr>
        <p:blipFill>
          <a:blip r:embed="rId4"/>
          <a:stretch>
            <a:fillRect/>
          </a:stretch>
        </p:blipFill>
        <p:spPr>
          <a:xfrm>
            <a:off x="2302162" y="2648164"/>
            <a:ext cx="6314067" cy="766840"/>
          </a:xfrm>
          <a:prstGeom prst="rect">
            <a:avLst/>
          </a:prstGeom>
        </p:spPr>
      </p:pic>
      <p:pic>
        <p:nvPicPr>
          <p:cNvPr id="6" name="Picture 5"/>
          <p:cNvPicPr>
            <a:picLocks noChangeAspect="1"/>
          </p:cNvPicPr>
          <p:nvPr/>
        </p:nvPicPr>
        <p:blipFill>
          <a:blip r:embed="rId5"/>
          <a:stretch>
            <a:fillRect/>
          </a:stretch>
        </p:blipFill>
        <p:spPr>
          <a:xfrm>
            <a:off x="3773447" y="4700872"/>
            <a:ext cx="3749365" cy="632644"/>
          </a:xfrm>
          <a:prstGeom prst="rect">
            <a:avLst/>
          </a:prstGeom>
        </p:spPr>
      </p:pic>
    </p:spTree>
    <p:extLst>
      <p:ext uri="{BB962C8B-B14F-4D97-AF65-F5344CB8AC3E}">
        <p14:creationId xmlns:p14="http://schemas.microsoft.com/office/powerpoint/2010/main" val="40460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54872"/>
          </a:xfrm>
        </p:spPr>
        <p:txBody>
          <a:bodyPr/>
          <a:lstStyle/>
          <a:p>
            <a:r>
              <a:rPr lang="en-IN" dirty="0"/>
              <a:t>Bellman equation for the value function</a:t>
            </a:r>
          </a:p>
        </p:txBody>
      </p:sp>
      <p:sp>
        <p:nvSpPr>
          <p:cNvPr id="3" name="Content Placeholder 2"/>
          <p:cNvSpPr>
            <a:spLocks noGrp="1"/>
          </p:cNvSpPr>
          <p:nvPr>
            <p:ph idx="1"/>
          </p:nvPr>
        </p:nvSpPr>
        <p:spPr>
          <a:xfrm>
            <a:off x="838200" y="989046"/>
            <a:ext cx="10515600" cy="4196910"/>
          </a:xfrm>
        </p:spPr>
        <p:txBody>
          <a:bodyPr/>
          <a:lstStyle/>
          <a:p>
            <a:r>
              <a:rPr lang="en-IN" sz="2000" b="1" dirty="0">
                <a:solidFill>
                  <a:srgbClr val="FF0000"/>
                </a:solidFill>
              </a:rPr>
              <a:t>What if the policy itself is stochastic? </a:t>
            </a:r>
            <a:r>
              <a:rPr lang="en-IN" sz="2000" dirty="0"/>
              <a:t>Instead of performing the same action in a state, we select an action based on the </a:t>
            </a:r>
            <a:r>
              <a:rPr lang="en-IN" sz="2000" dirty="0" err="1"/>
              <a:t>prob</a:t>
            </a:r>
            <a:r>
              <a:rPr lang="en-IN" sz="2000" dirty="0"/>
              <a:t> </a:t>
            </a:r>
            <a:r>
              <a:rPr lang="en-IN" sz="2000" dirty="0" err="1"/>
              <a:t>distbn</a:t>
            </a:r>
            <a:r>
              <a:rPr lang="en-IN" sz="2000" dirty="0"/>
              <a:t> over the action space.</a:t>
            </a:r>
          </a:p>
          <a:p>
            <a:r>
              <a:rPr lang="en-IN" dirty="0"/>
              <a:t>Ex: </a:t>
            </a:r>
          </a:p>
        </p:txBody>
      </p:sp>
      <p:pic>
        <p:nvPicPr>
          <p:cNvPr id="4" name="Picture 3"/>
          <p:cNvPicPr>
            <a:picLocks noChangeAspect="1"/>
          </p:cNvPicPr>
          <p:nvPr/>
        </p:nvPicPr>
        <p:blipFill>
          <a:blip r:embed="rId2"/>
          <a:stretch>
            <a:fillRect/>
          </a:stretch>
        </p:blipFill>
        <p:spPr>
          <a:xfrm>
            <a:off x="2403034" y="1783179"/>
            <a:ext cx="5994517" cy="3086367"/>
          </a:xfrm>
          <a:prstGeom prst="rect">
            <a:avLst/>
          </a:prstGeom>
        </p:spPr>
      </p:pic>
    </p:spTree>
    <p:extLst>
      <p:ext uri="{BB962C8B-B14F-4D97-AF65-F5344CB8AC3E}">
        <p14:creationId xmlns:p14="http://schemas.microsoft.com/office/powerpoint/2010/main" val="1168982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Bellman </a:t>
            </a:r>
            <a:r>
              <a:rPr lang="en-IN" dirty="0" err="1"/>
              <a:t>eqn</a:t>
            </a:r>
            <a:r>
              <a:rPr lang="en-IN" dirty="0"/>
              <a:t> for value function…</a:t>
            </a:r>
          </a:p>
        </p:txBody>
      </p:sp>
      <p:sp>
        <p:nvSpPr>
          <p:cNvPr id="3" name="Content Placeholder 2"/>
          <p:cNvSpPr>
            <a:spLocks noGrp="1"/>
          </p:cNvSpPr>
          <p:nvPr>
            <p:ph idx="1"/>
          </p:nvPr>
        </p:nvSpPr>
        <p:spPr/>
        <p:txBody>
          <a:bodyPr/>
          <a:lstStyle/>
          <a:p>
            <a:r>
              <a:rPr lang="en-US" sz="2000" dirty="0"/>
              <a:t>to include the </a:t>
            </a:r>
            <a:r>
              <a:rPr lang="en-US" sz="2000" b="1" dirty="0" err="1">
                <a:solidFill>
                  <a:srgbClr val="FF0000"/>
                </a:solidFill>
              </a:rPr>
              <a:t>stochasticity</a:t>
            </a:r>
            <a:r>
              <a:rPr lang="en-US" sz="2000" b="1" dirty="0">
                <a:solidFill>
                  <a:srgbClr val="FF0000"/>
                </a:solidFill>
              </a:rPr>
              <a:t> present in the environment </a:t>
            </a:r>
            <a:r>
              <a:rPr lang="en-US" sz="2000" dirty="0"/>
              <a:t>in the Bellman equation, we took the expectation (the weighted average), that is, a sum of the Bellman backup multiplied by the corresponding transition probability of the next state. •</a:t>
            </a:r>
          </a:p>
          <a:p>
            <a:r>
              <a:rPr lang="en-US" sz="2000" dirty="0"/>
              <a:t> Similarly, to include the </a:t>
            </a:r>
            <a:r>
              <a:rPr lang="en-US" sz="2000" b="1" dirty="0">
                <a:solidFill>
                  <a:srgbClr val="FF0000"/>
                </a:solidFill>
              </a:rPr>
              <a:t>stochastic nature of the policy </a:t>
            </a:r>
            <a:r>
              <a:rPr lang="en-US" sz="2000" dirty="0"/>
              <a:t>in the Bellman equation, we can use the expectation (the weighted average), that is, a sum of the Bellman backup multiplied by the corresponding probability of action. </a:t>
            </a:r>
          </a:p>
          <a:p>
            <a:endParaRPr lang="en-US" sz="2000" dirty="0"/>
          </a:p>
          <a:p>
            <a:endParaRPr lang="en-US" sz="2000" dirty="0"/>
          </a:p>
          <a:p>
            <a:endParaRPr lang="en-US" sz="2000" dirty="0"/>
          </a:p>
          <a:p>
            <a:r>
              <a:rPr lang="en-US" sz="2000" dirty="0"/>
              <a:t>Using expectations : </a:t>
            </a:r>
          </a:p>
          <a:p>
            <a:endParaRPr lang="en-US" sz="2000" dirty="0"/>
          </a:p>
          <a:p>
            <a:endParaRPr lang="en-IN" dirty="0"/>
          </a:p>
        </p:txBody>
      </p:sp>
      <p:pic>
        <p:nvPicPr>
          <p:cNvPr id="4" name="Picture 3"/>
          <p:cNvPicPr>
            <a:picLocks noChangeAspect="1"/>
          </p:cNvPicPr>
          <p:nvPr/>
        </p:nvPicPr>
        <p:blipFill>
          <a:blip r:embed="rId2"/>
          <a:stretch>
            <a:fillRect/>
          </a:stretch>
        </p:blipFill>
        <p:spPr>
          <a:xfrm>
            <a:off x="3657388" y="3078598"/>
            <a:ext cx="4877223" cy="1390765"/>
          </a:xfrm>
          <a:prstGeom prst="rect">
            <a:avLst/>
          </a:prstGeom>
        </p:spPr>
      </p:pic>
      <p:pic>
        <p:nvPicPr>
          <p:cNvPr id="5" name="Picture 4"/>
          <p:cNvPicPr>
            <a:picLocks noChangeAspect="1"/>
          </p:cNvPicPr>
          <p:nvPr/>
        </p:nvPicPr>
        <p:blipFill>
          <a:blip r:embed="rId3"/>
          <a:stretch>
            <a:fillRect/>
          </a:stretch>
        </p:blipFill>
        <p:spPr>
          <a:xfrm>
            <a:off x="3986585" y="4469363"/>
            <a:ext cx="4317660" cy="989697"/>
          </a:xfrm>
          <a:prstGeom prst="rect">
            <a:avLst/>
          </a:prstGeom>
        </p:spPr>
      </p:pic>
    </p:spTree>
    <p:extLst>
      <p:ext uri="{BB962C8B-B14F-4D97-AF65-F5344CB8AC3E}">
        <p14:creationId xmlns:p14="http://schemas.microsoft.com/office/powerpoint/2010/main" val="12942340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64203"/>
          </a:xfrm>
        </p:spPr>
        <p:txBody>
          <a:bodyPr/>
          <a:lstStyle/>
          <a:p>
            <a:r>
              <a:rPr lang="en-IN" dirty="0"/>
              <a:t>Bellman </a:t>
            </a:r>
            <a:r>
              <a:rPr lang="en-IN" dirty="0" err="1"/>
              <a:t>Eqn</a:t>
            </a:r>
            <a:r>
              <a:rPr lang="en-IN" dirty="0"/>
              <a:t> of the Q function</a:t>
            </a:r>
          </a:p>
        </p:txBody>
      </p:sp>
      <p:sp>
        <p:nvSpPr>
          <p:cNvPr id="3" name="Content Placeholder 2"/>
          <p:cNvSpPr>
            <a:spLocks noGrp="1"/>
          </p:cNvSpPr>
          <p:nvPr>
            <p:ph idx="1"/>
          </p:nvPr>
        </p:nvSpPr>
        <p:spPr>
          <a:xfrm>
            <a:off x="838200" y="877078"/>
            <a:ext cx="10515600" cy="4308877"/>
          </a:xfrm>
        </p:spPr>
        <p:txBody>
          <a:bodyPr/>
          <a:lstStyle/>
          <a:p>
            <a:r>
              <a:rPr lang="en-IN" b="1" dirty="0"/>
              <a:t>For </a:t>
            </a:r>
            <a:r>
              <a:rPr lang="en-IN" b="1" dirty="0">
                <a:solidFill>
                  <a:srgbClr val="FF0000"/>
                </a:solidFill>
              </a:rPr>
              <a:t>deterministic </a:t>
            </a:r>
            <a:r>
              <a:rPr lang="en-IN" b="1" dirty="0" err="1">
                <a:solidFill>
                  <a:srgbClr val="FF0000"/>
                </a:solidFill>
              </a:rPr>
              <a:t>envt</a:t>
            </a:r>
            <a:r>
              <a:rPr lang="en-IN" b="1" dirty="0">
                <a:solidFill>
                  <a:srgbClr val="FF0000"/>
                </a:solidFill>
              </a:rPr>
              <a:t> </a:t>
            </a:r>
            <a:r>
              <a:rPr lang="en-IN" dirty="0"/>
              <a:t>: Bellman </a:t>
            </a:r>
            <a:r>
              <a:rPr lang="en-IN" dirty="0" err="1"/>
              <a:t>eqn</a:t>
            </a:r>
            <a:r>
              <a:rPr lang="en-IN" dirty="0"/>
              <a:t> of the Q function says that, the Q value of a state-action pair is a sum of the immediate reward and the discounted Q value of the next state-action pair :</a:t>
            </a:r>
          </a:p>
          <a:p>
            <a:endParaRPr lang="en-IN" dirty="0"/>
          </a:p>
        </p:txBody>
      </p:sp>
      <p:pic>
        <p:nvPicPr>
          <p:cNvPr id="4" name="Picture 3"/>
          <p:cNvPicPr>
            <a:picLocks noChangeAspect="1"/>
          </p:cNvPicPr>
          <p:nvPr/>
        </p:nvPicPr>
        <p:blipFill>
          <a:blip r:embed="rId2"/>
          <a:stretch>
            <a:fillRect/>
          </a:stretch>
        </p:blipFill>
        <p:spPr>
          <a:xfrm>
            <a:off x="1814572" y="2276670"/>
            <a:ext cx="6834905" cy="2909286"/>
          </a:xfrm>
          <a:prstGeom prst="rect">
            <a:avLst/>
          </a:prstGeom>
        </p:spPr>
      </p:pic>
    </p:spTree>
    <p:extLst>
      <p:ext uri="{BB962C8B-B14F-4D97-AF65-F5344CB8AC3E}">
        <p14:creationId xmlns:p14="http://schemas.microsoft.com/office/powerpoint/2010/main" val="2416214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Ex: Given a trajectory </a:t>
                </a:r>
                <a:r>
                  <a:rPr lang="el-GR" dirty="0"/>
                  <a:t>τ</a:t>
                </a:r>
                <a:r>
                  <a:rPr lang="en-IN" dirty="0"/>
                  <a:t> using some policy </a:t>
                </a:r>
                <a:r>
                  <a:rPr lang="el-GR" dirty="0"/>
                  <a:t>π</a:t>
                </a:r>
                <a:r>
                  <a:rPr lang="en-IN" dirty="0"/>
                  <a:t>, find the Q value of (</a:t>
                </a:r>
                <a14:m>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𝑠</m:t>
                        </m:r>
                      </m:e>
                      <m:sub>
                        <m:r>
                          <a:rPr lang="en-IN" b="0" i="1" smtClean="0">
                            <a:latin typeface="Cambria Math" panose="02040503050406030204" pitchFamily="18" charset="0"/>
                          </a:rPr>
                          <m:t>2</m:t>
                        </m:r>
                      </m:sub>
                    </m:sSub>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𝑎</m:t>
                        </m:r>
                      </m:e>
                      <m:sub>
                        <m:r>
                          <a:rPr lang="en-IN" b="0" i="1" smtClean="0">
                            <a:latin typeface="Cambria Math" panose="02040503050406030204" pitchFamily="18" charset="0"/>
                          </a:rPr>
                          <m:t>2</m:t>
                        </m:r>
                      </m:sub>
                    </m:sSub>
                    <m:r>
                      <a:rPr lang="en-IN" b="0" i="1" smtClean="0">
                        <a:latin typeface="Cambria Math" panose="02040503050406030204" pitchFamily="18" charset="0"/>
                      </a:rPr>
                      <m:t>). </m:t>
                    </m:r>
                  </m:oMath>
                </a14:m>
                <a:endParaRPr lang="en-IN" b="0" i="1" dirty="0">
                  <a:latin typeface="Cambria Math" panose="02040503050406030204" pitchFamily="18" charset="0"/>
                </a:endParaRPr>
              </a:p>
              <a:p>
                <a:endParaRPr lang="en-IN" i="1" dirty="0">
                  <a:latin typeface="Cambria Math" panose="02040503050406030204" pitchFamily="18" charset="0"/>
                </a:endParaRPr>
              </a:p>
              <a:p>
                <a:endParaRPr lang="en-IN" i="1" dirty="0">
                  <a:latin typeface="Cambria Math" panose="02040503050406030204" pitchFamily="18" charset="0"/>
                </a:endParaRPr>
              </a:p>
              <a:p>
                <a:r>
                  <a:rPr lang="en-IN" i="1" dirty="0" err="1">
                    <a:latin typeface="Cambria Math" panose="02040503050406030204" pitchFamily="18" charset="0"/>
                  </a:rPr>
                  <a:t>Ans</a:t>
                </a:r>
                <a:r>
                  <a:rPr lang="en-IN" i="1" dirty="0">
                    <a:latin typeface="Cambria Math" panose="02040503050406030204" pitchFamily="18" charset="0"/>
                  </a:rPr>
                  <a:t>:  </a:t>
                </a:r>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669"/>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2885008" y="1969184"/>
            <a:ext cx="5768840" cy="1315192"/>
          </a:xfrm>
          <a:prstGeom prst="rect">
            <a:avLst/>
          </a:prstGeom>
        </p:spPr>
      </p:pic>
      <p:pic>
        <p:nvPicPr>
          <p:cNvPr id="5" name="Picture 4"/>
          <p:cNvPicPr>
            <a:picLocks noChangeAspect="1"/>
          </p:cNvPicPr>
          <p:nvPr/>
        </p:nvPicPr>
        <p:blipFill>
          <a:blip r:embed="rId4"/>
          <a:stretch>
            <a:fillRect/>
          </a:stretch>
        </p:blipFill>
        <p:spPr>
          <a:xfrm>
            <a:off x="3231748" y="3324119"/>
            <a:ext cx="2537680" cy="560563"/>
          </a:xfrm>
          <a:prstGeom prst="rect">
            <a:avLst/>
          </a:prstGeom>
        </p:spPr>
      </p:pic>
      <p:pic>
        <p:nvPicPr>
          <p:cNvPr id="6" name="Picture 5"/>
          <p:cNvPicPr>
            <a:picLocks noChangeAspect="1"/>
          </p:cNvPicPr>
          <p:nvPr/>
        </p:nvPicPr>
        <p:blipFill>
          <a:blip r:embed="rId5"/>
          <a:stretch>
            <a:fillRect/>
          </a:stretch>
        </p:blipFill>
        <p:spPr>
          <a:xfrm>
            <a:off x="6833364" y="3430518"/>
            <a:ext cx="2118544" cy="600306"/>
          </a:xfrm>
          <a:prstGeom prst="rect">
            <a:avLst/>
          </a:prstGeom>
        </p:spPr>
      </p:pic>
      <p:pic>
        <p:nvPicPr>
          <p:cNvPr id="7" name="Picture 6"/>
          <p:cNvPicPr>
            <a:picLocks noChangeAspect="1"/>
          </p:cNvPicPr>
          <p:nvPr/>
        </p:nvPicPr>
        <p:blipFill>
          <a:blip r:embed="rId6"/>
          <a:stretch>
            <a:fillRect/>
          </a:stretch>
        </p:blipFill>
        <p:spPr>
          <a:xfrm>
            <a:off x="2052736" y="4307785"/>
            <a:ext cx="7651102" cy="1617154"/>
          </a:xfrm>
          <a:prstGeom prst="rect">
            <a:avLst/>
          </a:prstGeom>
        </p:spPr>
      </p:pic>
    </p:spTree>
    <p:extLst>
      <p:ext uri="{BB962C8B-B14F-4D97-AF65-F5344CB8AC3E}">
        <p14:creationId xmlns:p14="http://schemas.microsoft.com/office/powerpoint/2010/main" val="7735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64203"/>
          </a:xfrm>
        </p:spPr>
        <p:txBody>
          <a:bodyPr/>
          <a:lstStyle/>
          <a:p>
            <a:r>
              <a:rPr lang="en-IN" dirty="0"/>
              <a:t>Bellman </a:t>
            </a:r>
            <a:r>
              <a:rPr lang="en-IN" dirty="0" err="1"/>
              <a:t>Eqn</a:t>
            </a:r>
            <a:r>
              <a:rPr lang="en-IN" dirty="0"/>
              <a:t> of the Q function…</a:t>
            </a:r>
          </a:p>
        </p:txBody>
      </p:sp>
      <p:sp>
        <p:nvSpPr>
          <p:cNvPr id="3" name="Content Placeholder 2"/>
          <p:cNvSpPr>
            <a:spLocks noGrp="1"/>
          </p:cNvSpPr>
          <p:nvPr>
            <p:ph idx="1"/>
          </p:nvPr>
        </p:nvSpPr>
        <p:spPr>
          <a:xfrm>
            <a:off x="838200" y="970384"/>
            <a:ext cx="10515600" cy="4215571"/>
          </a:xfrm>
        </p:spPr>
        <p:txBody>
          <a:bodyPr/>
          <a:lstStyle/>
          <a:p>
            <a:r>
              <a:rPr lang="en-IN" b="1" dirty="0">
                <a:solidFill>
                  <a:srgbClr val="FF0000"/>
                </a:solidFill>
              </a:rPr>
              <a:t>For stochastic environment</a:t>
            </a:r>
            <a:r>
              <a:rPr lang="en-IN" dirty="0"/>
              <a:t>: An agent in state ‘s’, performs an action ‘a’, then the next state is not always the same.</a:t>
            </a:r>
          </a:p>
          <a:p>
            <a:r>
              <a:rPr lang="en-IN" dirty="0"/>
              <a:t>Bellman </a:t>
            </a:r>
            <a:r>
              <a:rPr lang="en-IN" dirty="0" err="1"/>
              <a:t>eqn</a:t>
            </a:r>
            <a:r>
              <a:rPr lang="en-IN" dirty="0"/>
              <a:t> of the Q function for a stochastic </a:t>
            </a:r>
            <a:r>
              <a:rPr lang="en-IN" dirty="0" err="1"/>
              <a:t>envt</a:t>
            </a:r>
            <a:r>
              <a:rPr lang="en-IN" dirty="0"/>
              <a:t>, uses the expectation (weighted average), </a:t>
            </a:r>
            <a:r>
              <a:rPr lang="en-US" dirty="0"/>
              <a:t>that is, a sum of the Bellman backup multiplied by their corresponding transition probability of the next state.</a:t>
            </a:r>
          </a:p>
          <a:p>
            <a:r>
              <a:rPr lang="en-US" dirty="0"/>
              <a:t>The Bellman equation of the Q function is: </a:t>
            </a:r>
          </a:p>
          <a:p>
            <a:endParaRPr lang="en-IN" dirty="0"/>
          </a:p>
        </p:txBody>
      </p:sp>
      <p:pic>
        <p:nvPicPr>
          <p:cNvPr id="4" name="Picture 3"/>
          <p:cNvPicPr>
            <a:picLocks noChangeAspect="1"/>
          </p:cNvPicPr>
          <p:nvPr/>
        </p:nvPicPr>
        <p:blipFill>
          <a:blip r:embed="rId2"/>
          <a:stretch>
            <a:fillRect/>
          </a:stretch>
        </p:blipFill>
        <p:spPr>
          <a:xfrm>
            <a:off x="3337399" y="4114800"/>
            <a:ext cx="6123841" cy="1548881"/>
          </a:xfrm>
          <a:prstGeom prst="rect">
            <a:avLst/>
          </a:prstGeom>
        </p:spPr>
      </p:pic>
    </p:spTree>
    <p:extLst>
      <p:ext uri="{BB962C8B-B14F-4D97-AF65-F5344CB8AC3E}">
        <p14:creationId xmlns:p14="http://schemas.microsoft.com/office/powerpoint/2010/main" val="188971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86921"/>
          </a:xfrm>
        </p:spPr>
        <p:txBody>
          <a:bodyPr/>
          <a:lstStyle/>
          <a:p>
            <a:r>
              <a:rPr lang="en-IN" dirty="0"/>
              <a:t>Bellman </a:t>
            </a:r>
            <a:r>
              <a:rPr lang="en-IN" dirty="0" err="1"/>
              <a:t>Eqn</a:t>
            </a:r>
            <a:r>
              <a:rPr lang="en-IN" dirty="0"/>
              <a:t> of the Q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11764"/>
                <a:ext cx="10515600" cy="4374192"/>
              </a:xfrm>
            </p:spPr>
            <p:txBody>
              <a:bodyPr/>
              <a:lstStyle/>
              <a:p>
                <a:r>
                  <a:rPr lang="en-IN" dirty="0"/>
                  <a:t>With a stochastic policy, we cannot guarantee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m:t>
                        </m:r>
                      </m:sup>
                    </m:sSup>
                    <m:r>
                      <a:rPr lang="en-IN" i="1" smtClean="0">
                        <a:latin typeface="Cambria Math" panose="02040503050406030204" pitchFamily="18" charset="0"/>
                      </a:rPr>
                      <m:t> </m:t>
                    </m:r>
                  </m:oMath>
                </a14:m>
                <a:r>
                  <a:rPr lang="en-IN" dirty="0"/>
                  <a:t>in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oMath>
                </a14:m>
                <a:r>
                  <a:rPr lang="en-IN" dirty="0"/>
                  <a:t>  </a:t>
                </a:r>
              </a:p>
              <a:p>
                <a:pPr marL="0" indent="0">
                  <a:buNone/>
                </a:pPr>
                <a:endParaRPr lang="en-IN" dirty="0"/>
              </a:p>
              <a:p>
                <a:pPr marL="0" indent="0">
                  <a:buNone/>
                </a:pPr>
                <a:endParaRPr lang="en-IN" dirty="0"/>
              </a:p>
              <a:p>
                <a:pPr marL="0" indent="0">
                  <a:buNone/>
                </a:pPr>
                <a:endParaRPr lang="en-IN" dirty="0"/>
              </a:p>
              <a:p>
                <a:r>
                  <a:rPr lang="en-IN" dirty="0"/>
                  <a:t>Final Bellman Equation for Q(</a:t>
                </a:r>
                <a:r>
                  <a:rPr lang="en-IN" dirty="0" err="1"/>
                  <a:t>s,a</a:t>
                </a:r>
                <a:r>
                  <a:rPr lang="en-IN" dirty="0"/>
                  <a:t>) using expectation is :</a:t>
                </a:r>
              </a:p>
              <a:p>
                <a:pPr marL="0" indent="0">
                  <a:buNone/>
                </a:pPr>
                <a:r>
                  <a:rPr lang="en-IN" dirty="0"/>
                  <a:t>          </a:t>
                </a:r>
              </a:p>
              <a:p>
                <a:pPr marL="0" indent="0">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11764"/>
                <a:ext cx="10515600" cy="4374192"/>
              </a:xfrm>
              <a:blipFill>
                <a:blip r:embed="rId2"/>
                <a:stretch>
                  <a:fillRect l="-1043" t="-2368"/>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2284227" y="1642706"/>
            <a:ext cx="7027724" cy="979196"/>
          </a:xfrm>
          <a:prstGeom prst="rect">
            <a:avLst/>
          </a:prstGeom>
        </p:spPr>
      </p:pic>
      <p:pic>
        <p:nvPicPr>
          <p:cNvPr id="5" name="Picture 4"/>
          <p:cNvPicPr>
            <a:picLocks noChangeAspect="1"/>
          </p:cNvPicPr>
          <p:nvPr/>
        </p:nvPicPr>
        <p:blipFill>
          <a:blip r:embed="rId4"/>
          <a:stretch>
            <a:fillRect/>
          </a:stretch>
        </p:blipFill>
        <p:spPr>
          <a:xfrm>
            <a:off x="2284227" y="3703990"/>
            <a:ext cx="6598516" cy="1250565"/>
          </a:xfrm>
          <a:prstGeom prst="rect">
            <a:avLst/>
          </a:prstGeom>
        </p:spPr>
      </p:pic>
    </p:spTree>
    <p:extLst>
      <p:ext uri="{BB962C8B-B14F-4D97-AF65-F5344CB8AC3E}">
        <p14:creationId xmlns:p14="http://schemas.microsoft.com/office/powerpoint/2010/main" val="1226820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FF0000"/>
                </a:solidFill>
              </a:rPr>
              <a:t>Elements of RL</a:t>
            </a:r>
            <a:endParaRPr lang="en-IN" dirty="0"/>
          </a:p>
        </p:txBody>
      </p:sp>
      <p:sp>
        <p:nvSpPr>
          <p:cNvPr id="3" name="Content Placeholder 2"/>
          <p:cNvSpPr>
            <a:spLocks noGrp="1"/>
          </p:cNvSpPr>
          <p:nvPr>
            <p:ph idx="1"/>
          </p:nvPr>
        </p:nvSpPr>
        <p:spPr/>
        <p:txBody>
          <a:bodyPr/>
          <a:lstStyle/>
          <a:p>
            <a:pPr marL="0" indent="0">
              <a:buNone/>
            </a:pPr>
            <a:r>
              <a:rPr lang="en-IN" dirty="0"/>
              <a:t>2. </a:t>
            </a:r>
            <a:r>
              <a:rPr lang="en-IN" b="1" dirty="0">
                <a:solidFill>
                  <a:srgbClr val="FF0000"/>
                </a:solidFill>
              </a:rPr>
              <a:t>Environment : </a:t>
            </a:r>
          </a:p>
          <a:p>
            <a:r>
              <a:rPr lang="en-IN" dirty="0"/>
              <a:t>It is the world of the agent, within which the agent stays, takes actions and interacts.</a:t>
            </a:r>
          </a:p>
          <a:p>
            <a:r>
              <a:rPr lang="en-IN" dirty="0"/>
              <a:t>Ex1: chess-board in a chess game. </a:t>
            </a:r>
          </a:p>
          <a:p>
            <a:r>
              <a:rPr lang="en-IN" dirty="0"/>
              <a:t>The chess player(agent) stays in the chess board to learn how to play the game.</a:t>
            </a:r>
          </a:p>
          <a:p>
            <a:pPr marL="0" indent="0">
              <a:buNone/>
            </a:pPr>
            <a:endParaRPr lang="en-IN" dirty="0"/>
          </a:p>
          <a:p>
            <a:endParaRPr lang="en-IN" dirty="0"/>
          </a:p>
        </p:txBody>
      </p:sp>
    </p:spTree>
    <p:extLst>
      <p:ext uri="{BB962C8B-B14F-4D97-AF65-F5344CB8AC3E}">
        <p14:creationId xmlns:p14="http://schemas.microsoft.com/office/powerpoint/2010/main" val="10521496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r>
              <a:rPr lang="en-IN" dirty="0"/>
              <a:t>Bellman Optimality Theorem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933062"/>
                <a:ext cx="10515600" cy="4730620"/>
              </a:xfrm>
            </p:spPr>
            <p:txBody>
              <a:bodyPr/>
              <a:lstStyle/>
              <a:p>
                <a:r>
                  <a:rPr lang="en-IN" dirty="0"/>
                  <a:t>Gives the optimal Bellman value and Q function</a:t>
                </a:r>
              </a:p>
              <a:p>
                <a:r>
                  <a:rPr lang="en-IN" dirty="0"/>
                  <a:t>V(s) depends on the policy .</a:t>
                </a:r>
              </a:p>
              <a:p>
                <a:r>
                  <a:rPr lang="en-IN" dirty="0"/>
                  <a:t>The optimal Bellman V(s) for a particular state s, is denoted by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oMath>
                </a14:m>
                <a:endParaRPr lang="en-IN" b="0" dirty="0"/>
              </a:p>
              <a:p>
                <a:r>
                  <a:rPr lang="en-IN" dirty="0"/>
                  <a:t>It is the one that gives the maximum value among all the values of that state. </a:t>
                </a:r>
              </a:p>
              <a:p>
                <a:r>
                  <a:rPr lang="en-IN" dirty="0"/>
                  <a:t>To find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𝑠</m:t>
                        </m:r>
                      </m:e>
                    </m:d>
                  </m:oMath>
                </a14:m>
                <a:r>
                  <a:rPr lang="en-IN" dirty="0"/>
                  <a:t>, find V(s) using all possible actions, without using any policy. Choose the max among all V(s).</a:t>
                </a:r>
              </a:p>
              <a:p>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933062"/>
                <a:ext cx="10515600" cy="4730620"/>
              </a:xfrm>
              <a:blipFill>
                <a:blip r:embed="rId2"/>
                <a:stretch>
                  <a:fillRect l="-1043" t="-2191"/>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3258016" y="4698017"/>
            <a:ext cx="5008906" cy="965665"/>
          </a:xfrm>
          <a:prstGeom prst="rect">
            <a:avLst/>
          </a:prstGeom>
        </p:spPr>
      </p:pic>
    </p:spTree>
    <p:extLst>
      <p:ext uri="{BB962C8B-B14F-4D97-AF65-F5344CB8AC3E}">
        <p14:creationId xmlns:p14="http://schemas.microsoft.com/office/powerpoint/2010/main" val="32670557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If there are two possible actions, namely 0 and 1 in state s, then</a:t>
            </a:r>
          </a:p>
          <a:p>
            <a:endParaRPr lang="en-IN" dirty="0"/>
          </a:p>
        </p:txBody>
      </p:sp>
      <p:pic>
        <p:nvPicPr>
          <p:cNvPr id="4" name="Picture 3"/>
          <p:cNvPicPr>
            <a:picLocks noChangeAspect="1"/>
          </p:cNvPicPr>
          <p:nvPr/>
        </p:nvPicPr>
        <p:blipFill>
          <a:blip r:embed="rId2"/>
          <a:stretch>
            <a:fillRect/>
          </a:stretch>
        </p:blipFill>
        <p:spPr>
          <a:xfrm>
            <a:off x="2423538" y="2012269"/>
            <a:ext cx="5488821" cy="1234784"/>
          </a:xfrm>
          <a:prstGeom prst="rect">
            <a:avLst/>
          </a:prstGeom>
        </p:spPr>
      </p:pic>
    </p:spTree>
    <p:extLst>
      <p:ext uri="{BB962C8B-B14F-4D97-AF65-F5344CB8AC3E}">
        <p14:creationId xmlns:p14="http://schemas.microsoft.com/office/powerpoint/2010/main" val="26238547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r>
              <a:rPr lang="en-IN" dirty="0"/>
              <a:t>Optimal Bellman Q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01012"/>
                <a:ext cx="10515600" cy="4084943"/>
              </a:xfrm>
            </p:spPr>
            <p:txBody>
              <a:bodyPr/>
              <a:lstStyle/>
              <a:p>
                <a:r>
                  <a:rPr lang="en-IN" dirty="0"/>
                  <a:t>Without using any policy, find the Q(</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r>
                      <a:rPr lang="en-IN" b="0" i="1" smtClean="0">
                        <a:latin typeface="Cambria Math" panose="02040503050406030204" pitchFamily="18" charset="0"/>
                      </a:rPr>
                      <m:t>, </m:t>
                    </m:r>
                    <m:sSup>
                      <m:sSupPr>
                        <m:ctrlPr>
                          <a:rPr lang="en-IN" b="0"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m:t>
                        </m:r>
                      </m:sup>
                    </m:sSup>
                    <m:r>
                      <a:rPr lang="en-IN" b="0" i="1" smtClean="0">
                        <a:latin typeface="Cambria Math" panose="02040503050406030204" pitchFamily="18" charset="0"/>
                      </a:rPr>
                      <m:t>) </m:t>
                    </m:r>
                  </m:oMath>
                </a14:m>
                <a:r>
                  <a:rPr lang="en-IN" dirty="0"/>
                  <a:t>for all possible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𝑎</m:t>
                        </m:r>
                      </m:e>
                      <m:sup>
                        <m:r>
                          <a:rPr lang="en-IN" b="0" i="1" smtClean="0">
                            <a:latin typeface="Cambria Math" panose="02040503050406030204" pitchFamily="18" charset="0"/>
                          </a:rPr>
                          <m:t>′</m:t>
                        </m:r>
                      </m:sup>
                    </m:sSup>
                  </m:oMath>
                </a14:m>
                <a:r>
                  <a:rPr lang="en-IN" dirty="0"/>
                  <a:t>, find the max of them.</a:t>
                </a:r>
              </a:p>
              <a:p>
                <a:endParaRPr lang="en-IN" dirty="0"/>
              </a:p>
              <a:p>
                <a:endParaRPr lang="en-IN" dirty="0"/>
              </a:p>
              <a:p>
                <a:r>
                  <a:rPr lang="en-IN" dirty="0"/>
                  <a:t>If there are two actions 0 and 1 in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𝑠</m:t>
                        </m:r>
                      </m:e>
                      <m:sup>
                        <m:r>
                          <a:rPr lang="en-IN" b="0" i="1" smtClean="0">
                            <a:latin typeface="Cambria Math" panose="02040503050406030204" pitchFamily="18" charset="0"/>
                          </a:rPr>
                          <m:t>′</m:t>
                        </m:r>
                      </m:sup>
                    </m:sSup>
                  </m:oMath>
                </a14:m>
                <a:r>
                  <a:rPr lang="en-IN" dirty="0"/>
                  <a:t> then, </a:t>
                </a:r>
              </a:p>
              <a:p>
                <a:pPr marL="0" indent="0">
                  <a:buNone/>
                </a:pP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01012"/>
                <a:ext cx="10515600" cy="4084943"/>
              </a:xfrm>
              <a:blipFill>
                <a:blip r:embed="rId2"/>
                <a:stretch>
                  <a:fillRect l="-1043" t="-2687"/>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2787877" y="1875453"/>
            <a:ext cx="5805617" cy="933061"/>
          </a:xfrm>
          <a:prstGeom prst="rect">
            <a:avLst/>
          </a:prstGeom>
        </p:spPr>
      </p:pic>
      <p:pic>
        <p:nvPicPr>
          <p:cNvPr id="5" name="Picture 4"/>
          <p:cNvPicPr>
            <a:picLocks noChangeAspect="1"/>
          </p:cNvPicPr>
          <p:nvPr/>
        </p:nvPicPr>
        <p:blipFill>
          <a:blip r:embed="rId4"/>
          <a:stretch>
            <a:fillRect/>
          </a:stretch>
        </p:blipFill>
        <p:spPr>
          <a:xfrm>
            <a:off x="2528596" y="3669546"/>
            <a:ext cx="6708710" cy="1378315"/>
          </a:xfrm>
          <a:prstGeom prst="rect">
            <a:avLst/>
          </a:prstGeom>
        </p:spPr>
      </p:pic>
    </p:spTree>
    <p:extLst>
      <p:ext uri="{BB962C8B-B14F-4D97-AF65-F5344CB8AC3E}">
        <p14:creationId xmlns:p14="http://schemas.microsoft.com/office/powerpoint/2010/main" val="19436645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489558"/>
          </a:xfrm>
        </p:spPr>
        <p:txBody>
          <a:bodyPr/>
          <a:lstStyle/>
          <a:p>
            <a:r>
              <a:rPr lang="en-IN" dirty="0"/>
              <a:t>To summarize….</a:t>
            </a:r>
          </a:p>
        </p:txBody>
      </p:sp>
      <p:sp>
        <p:nvSpPr>
          <p:cNvPr id="3" name="Content Placeholder 2"/>
          <p:cNvSpPr>
            <a:spLocks noGrp="1"/>
          </p:cNvSpPr>
          <p:nvPr>
            <p:ph idx="1"/>
          </p:nvPr>
        </p:nvSpPr>
        <p:spPr>
          <a:xfrm>
            <a:off x="838200" y="942392"/>
            <a:ext cx="10515600" cy="4243563"/>
          </a:xfrm>
        </p:spPr>
        <p:txBody>
          <a:bodyPr/>
          <a:lstStyle/>
          <a:p>
            <a:r>
              <a:rPr lang="en-IN" dirty="0"/>
              <a:t>The Bellman optimality equations of the value and the Q functions are :</a:t>
            </a:r>
          </a:p>
          <a:p>
            <a:endParaRPr lang="en-IN" dirty="0"/>
          </a:p>
          <a:p>
            <a:endParaRPr lang="en-IN" dirty="0"/>
          </a:p>
          <a:p>
            <a:r>
              <a:rPr lang="en-IN" dirty="0"/>
              <a:t>They can be written by removing the expectation as </a:t>
            </a:r>
          </a:p>
          <a:p>
            <a:pPr marL="0" indent="0">
              <a:buNone/>
            </a:pPr>
            <a:endParaRPr lang="en-IN" dirty="0"/>
          </a:p>
          <a:p>
            <a:pPr marL="0" indent="0">
              <a:buNone/>
            </a:pPr>
            <a:endParaRPr lang="en-IN" dirty="0"/>
          </a:p>
          <a:p>
            <a:pPr marL="0" indent="0">
              <a:buNone/>
            </a:pPr>
            <a:endParaRPr lang="en-IN" dirty="0"/>
          </a:p>
        </p:txBody>
      </p:sp>
      <p:pic>
        <p:nvPicPr>
          <p:cNvPr id="4" name="Picture 3"/>
          <p:cNvPicPr>
            <a:picLocks noChangeAspect="1"/>
          </p:cNvPicPr>
          <p:nvPr/>
        </p:nvPicPr>
        <p:blipFill>
          <a:blip r:embed="rId2"/>
          <a:stretch>
            <a:fillRect/>
          </a:stretch>
        </p:blipFill>
        <p:spPr>
          <a:xfrm>
            <a:off x="3111177" y="1560347"/>
            <a:ext cx="5015785" cy="1416118"/>
          </a:xfrm>
          <a:prstGeom prst="rect">
            <a:avLst/>
          </a:prstGeom>
        </p:spPr>
      </p:pic>
      <p:pic>
        <p:nvPicPr>
          <p:cNvPr id="5" name="Picture 4"/>
          <p:cNvPicPr>
            <a:picLocks noChangeAspect="1"/>
          </p:cNvPicPr>
          <p:nvPr/>
        </p:nvPicPr>
        <p:blipFill>
          <a:blip r:embed="rId3"/>
          <a:stretch>
            <a:fillRect/>
          </a:stretch>
        </p:blipFill>
        <p:spPr>
          <a:xfrm>
            <a:off x="2463282" y="3806615"/>
            <a:ext cx="6615404" cy="1379340"/>
          </a:xfrm>
          <a:prstGeom prst="rect">
            <a:avLst/>
          </a:prstGeom>
        </p:spPr>
      </p:pic>
    </p:spTree>
    <p:extLst>
      <p:ext uri="{BB962C8B-B14F-4D97-AF65-F5344CB8AC3E}">
        <p14:creationId xmlns:p14="http://schemas.microsoft.com/office/powerpoint/2010/main" val="11738540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Relationship between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oMath>
                </a14:m>
                <a:r>
                  <a:rPr lang="en-IN" dirty="0"/>
                  <a:t>and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𝑄</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m:t>
                    </m:r>
                  </m:oMath>
                </a14:m>
                <a:r>
                  <a:rPr lang="en-IN" dirty="0"/>
                  <a:t>is :</a:t>
                </a:r>
              </a:p>
              <a:p>
                <a:r>
                  <a:rPr lang="en-IN" dirty="0"/>
                  <a:t>The optimal value function is the maximum expected return when we start from a state s </a:t>
                </a:r>
              </a:p>
              <a:p>
                <a:r>
                  <a:rPr lang="en-IN" dirty="0"/>
                  <a:t>The optimal Q function is the maximum expected return when we start from a state s and perform an action a </a:t>
                </a:r>
              </a:p>
              <a:p>
                <a:r>
                  <a:rPr lang="en-US" dirty="0"/>
                  <a:t>So, we can say that the optimal value function is the maximum of optimal Q value over all possible actions</a:t>
                </a:r>
              </a:p>
              <a:p>
                <a:pPr marL="0" indent="0">
                  <a:buNone/>
                </a:pPr>
                <a:r>
                  <a:rPr lang="en-US" dirty="0"/>
                  <a:t> </a:t>
                </a:r>
                <a:endParaRPr lang="en-IN" dirty="0"/>
              </a:p>
              <a:p>
                <a:pPr marL="0" indent="0">
                  <a:buNone/>
                </a:pPr>
                <a:r>
                  <a:rPr lang="en-IN"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669" r="-696"/>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5265348" y="2234207"/>
            <a:ext cx="1661304" cy="472481"/>
          </a:xfrm>
          <a:prstGeom prst="rect">
            <a:avLst/>
          </a:prstGeom>
        </p:spPr>
      </p:pic>
      <p:pic>
        <p:nvPicPr>
          <p:cNvPr id="5" name="Picture 4"/>
          <p:cNvPicPr>
            <a:picLocks noChangeAspect="1"/>
          </p:cNvPicPr>
          <p:nvPr/>
        </p:nvPicPr>
        <p:blipFill>
          <a:blip r:embed="rId4"/>
          <a:stretch>
            <a:fillRect/>
          </a:stretch>
        </p:blipFill>
        <p:spPr>
          <a:xfrm>
            <a:off x="8180607" y="2983929"/>
            <a:ext cx="1988992" cy="664340"/>
          </a:xfrm>
          <a:prstGeom prst="rect">
            <a:avLst/>
          </a:prstGeom>
        </p:spPr>
      </p:pic>
      <p:pic>
        <p:nvPicPr>
          <p:cNvPr id="6" name="Picture 5"/>
          <p:cNvPicPr>
            <a:picLocks noChangeAspect="1"/>
          </p:cNvPicPr>
          <p:nvPr/>
        </p:nvPicPr>
        <p:blipFill>
          <a:blip r:embed="rId5"/>
          <a:stretch>
            <a:fillRect/>
          </a:stretch>
        </p:blipFill>
        <p:spPr>
          <a:xfrm>
            <a:off x="4722759" y="4598232"/>
            <a:ext cx="3068302" cy="925491"/>
          </a:xfrm>
          <a:prstGeom prst="rect">
            <a:avLst/>
          </a:prstGeom>
        </p:spPr>
      </p:pic>
    </p:spTree>
    <p:extLst>
      <p:ext uri="{BB962C8B-B14F-4D97-AF65-F5344CB8AC3E}">
        <p14:creationId xmlns:p14="http://schemas.microsoft.com/office/powerpoint/2010/main" val="2489611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330937"/>
          </a:xfrm>
        </p:spPr>
        <p:txBody>
          <a:bodyPr/>
          <a:lstStyle/>
          <a:p>
            <a:endParaRPr lang="en-IN" dirty="0"/>
          </a:p>
        </p:txBody>
      </p:sp>
      <p:sp>
        <p:nvSpPr>
          <p:cNvPr id="3" name="Content Placeholder 2"/>
          <p:cNvSpPr>
            <a:spLocks noGrp="1"/>
          </p:cNvSpPr>
          <p:nvPr>
            <p:ph idx="1"/>
          </p:nvPr>
        </p:nvSpPr>
        <p:spPr>
          <a:xfrm>
            <a:off x="838200" y="961054"/>
            <a:ext cx="10515600" cy="4224902"/>
          </a:xfrm>
        </p:spPr>
        <p:txBody>
          <a:bodyPr/>
          <a:lstStyle/>
          <a:p>
            <a:r>
              <a:rPr lang="en-IN" dirty="0"/>
              <a:t>We can derive V from Q : </a:t>
            </a:r>
          </a:p>
          <a:p>
            <a:endParaRPr lang="en-IN" dirty="0"/>
          </a:p>
          <a:p>
            <a:r>
              <a:rPr lang="en-IN" dirty="0"/>
              <a:t>We can derive Q from V :</a:t>
            </a:r>
          </a:p>
          <a:p>
            <a:endParaRPr lang="en-IN" dirty="0"/>
          </a:p>
          <a:p>
            <a:endParaRPr lang="en-IN" dirty="0"/>
          </a:p>
          <a:p>
            <a:r>
              <a:rPr lang="en-IN" dirty="0"/>
              <a:t>Substituting we get :</a:t>
            </a:r>
          </a:p>
          <a:p>
            <a:endParaRPr lang="en-IN" dirty="0"/>
          </a:p>
          <a:p>
            <a:r>
              <a:rPr lang="en-IN" dirty="0"/>
              <a:t>These Bellman equations are used to find an optimal policy.</a:t>
            </a:r>
          </a:p>
          <a:p>
            <a:pPr marL="0" indent="0">
              <a:buNone/>
            </a:pPr>
            <a:r>
              <a:rPr lang="en-IN" dirty="0"/>
              <a:t>  </a:t>
            </a:r>
          </a:p>
        </p:txBody>
      </p:sp>
      <p:pic>
        <p:nvPicPr>
          <p:cNvPr id="4" name="Picture 3"/>
          <p:cNvPicPr>
            <a:picLocks noChangeAspect="1"/>
          </p:cNvPicPr>
          <p:nvPr/>
        </p:nvPicPr>
        <p:blipFill>
          <a:blip r:embed="rId2"/>
          <a:stretch>
            <a:fillRect/>
          </a:stretch>
        </p:blipFill>
        <p:spPr>
          <a:xfrm>
            <a:off x="5123975" y="828664"/>
            <a:ext cx="3068302" cy="925491"/>
          </a:xfrm>
          <a:prstGeom prst="rect">
            <a:avLst/>
          </a:prstGeom>
        </p:spPr>
      </p:pic>
      <p:pic>
        <p:nvPicPr>
          <p:cNvPr id="5" name="Picture 4"/>
          <p:cNvPicPr>
            <a:picLocks noChangeAspect="1"/>
          </p:cNvPicPr>
          <p:nvPr/>
        </p:nvPicPr>
        <p:blipFill>
          <a:blip r:embed="rId3"/>
          <a:stretch>
            <a:fillRect/>
          </a:stretch>
        </p:blipFill>
        <p:spPr>
          <a:xfrm>
            <a:off x="5123974" y="1961919"/>
            <a:ext cx="4178645" cy="1163836"/>
          </a:xfrm>
          <a:prstGeom prst="rect">
            <a:avLst/>
          </a:prstGeom>
        </p:spPr>
      </p:pic>
      <p:pic>
        <p:nvPicPr>
          <p:cNvPr id="6" name="Picture 5"/>
          <p:cNvPicPr>
            <a:picLocks noChangeAspect="1"/>
          </p:cNvPicPr>
          <p:nvPr/>
        </p:nvPicPr>
        <p:blipFill>
          <a:blip r:embed="rId4"/>
          <a:stretch>
            <a:fillRect/>
          </a:stretch>
        </p:blipFill>
        <p:spPr>
          <a:xfrm>
            <a:off x="4660692" y="3333519"/>
            <a:ext cx="5826916" cy="1191726"/>
          </a:xfrm>
          <a:prstGeom prst="rect">
            <a:avLst/>
          </a:prstGeom>
        </p:spPr>
      </p:pic>
    </p:spTree>
    <p:extLst>
      <p:ext uri="{BB962C8B-B14F-4D97-AF65-F5344CB8AC3E}">
        <p14:creationId xmlns:p14="http://schemas.microsoft.com/office/powerpoint/2010/main" val="5833439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r>
              <a:rPr lang="en-IN" dirty="0"/>
              <a:t>Dynamic Programming</a:t>
            </a:r>
          </a:p>
        </p:txBody>
      </p:sp>
      <p:sp>
        <p:nvSpPr>
          <p:cNvPr id="3" name="Content Placeholder 2"/>
          <p:cNvSpPr>
            <a:spLocks noGrp="1"/>
          </p:cNvSpPr>
          <p:nvPr>
            <p:ph idx="1"/>
          </p:nvPr>
        </p:nvSpPr>
        <p:spPr>
          <a:xfrm>
            <a:off x="838200" y="933061"/>
            <a:ext cx="10515600" cy="4842588"/>
          </a:xfrm>
        </p:spPr>
        <p:txBody>
          <a:bodyPr/>
          <a:lstStyle/>
          <a:p>
            <a:r>
              <a:rPr lang="en-US" sz="2400" dirty="0"/>
              <a:t>Dynamic programming (DP) is a technique for solving complex problems. </a:t>
            </a:r>
          </a:p>
          <a:p>
            <a:r>
              <a:rPr lang="en-US" sz="2400" dirty="0"/>
              <a:t> In DP, instead of solving a complex problem as a whole, we break the problem into simple sub-problems, </a:t>
            </a:r>
          </a:p>
          <a:p>
            <a:r>
              <a:rPr lang="en-US" sz="2400" dirty="0"/>
              <a:t>Solve each sub-problem and store the solution. </a:t>
            </a:r>
          </a:p>
          <a:p>
            <a:r>
              <a:rPr lang="en-US" sz="2400" dirty="0"/>
              <a:t>If the same sub-problem occurs, we don't </a:t>
            </a:r>
            <a:r>
              <a:rPr lang="en-US" sz="2400" dirty="0" err="1"/>
              <a:t>recompute</a:t>
            </a:r>
            <a:r>
              <a:rPr lang="en-US" sz="2400" dirty="0"/>
              <a:t>; instead, we use the already computed solution. </a:t>
            </a:r>
          </a:p>
          <a:p>
            <a:r>
              <a:rPr lang="en-US" sz="2400" dirty="0"/>
              <a:t>Thus, DP helps in drastically minimizing the computation time. It has its applications in a wide variety of fields including computer science, mathematics, bioinformatics, etc. </a:t>
            </a:r>
          </a:p>
          <a:p>
            <a:r>
              <a:rPr lang="en-US" sz="2400" dirty="0"/>
              <a:t>Two methods that use DP to find an optimal policy:</a:t>
            </a:r>
          </a:p>
          <a:p>
            <a:pPr lvl="1"/>
            <a:r>
              <a:rPr lang="en-US" sz="2000" b="1" dirty="0">
                <a:solidFill>
                  <a:srgbClr val="FF0000"/>
                </a:solidFill>
              </a:rPr>
              <a:t>Value iteration and policy iteration</a:t>
            </a:r>
            <a:endParaRPr lang="en-IN" sz="2000" b="1" dirty="0">
              <a:solidFill>
                <a:srgbClr val="FF0000"/>
              </a:solidFill>
            </a:endParaRPr>
          </a:p>
        </p:txBody>
      </p:sp>
    </p:spTree>
    <p:extLst>
      <p:ext uri="{BB962C8B-B14F-4D97-AF65-F5344CB8AC3E}">
        <p14:creationId xmlns:p14="http://schemas.microsoft.com/office/powerpoint/2010/main" val="34765388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dirty="0"/>
              <a:t>DP is a model-based method – it needs the model dynamics to find an optimal policy</a:t>
            </a:r>
          </a:p>
          <a:p>
            <a:r>
              <a:rPr lang="en-IN" dirty="0"/>
              <a:t>Model dynamics – state transition probabilities and reward function</a:t>
            </a:r>
          </a:p>
          <a:p>
            <a:r>
              <a:rPr lang="en-IN" b="1" dirty="0">
                <a:solidFill>
                  <a:srgbClr val="FF0000"/>
                </a:solidFill>
              </a:rPr>
              <a:t>An optimal policy </a:t>
            </a:r>
            <a:r>
              <a:rPr lang="en-IN" dirty="0"/>
              <a:t>– tells the agent to perform the correct action in each state. </a:t>
            </a:r>
          </a:p>
          <a:p>
            <a:endParaRPr lang="en-IN" dirty="0"/>
          </a:p>
        </p:txBody>
      </p:sp>
    </p:spTree>
    <p:extLst>
      <p:ext uri="{BB962C8B-B14F-4D97-AF65-F5344CB8AC3E}">
        <p14:creationId xmlns:p14="http://schemas.microsoft.com/office/powerpoint/2010/main" val="12772274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5"/>
            <a:ext cx="10515600" cy="545541"/>
          </a:xfrm>
        </p:spPr>
        <p:txBody>
          <a:bodyPr/>
          <a:lstStyle/>
          <a:p>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858416"/>
                <a:ext cx="10515600" cy="4327539"/>
              </a:xfrm>
            </p:spPr>
            <p:txBody>
              <a:bodyPr/>
              <a:lstStyle/>
              <a:p>
                <a:pPr marL="0" indent="0">
                  <a:buNone/>
                </a:pPr>
                <a:endParaRPr lang="en-IN" dirty="0"/>
              </a:p>
              <a:p>
                <a:r>
                  <a:rPr lang="en-IN" dirty="0"/>
                  <a:t>To find this optimal policy, first we find the optimal value function of each state, </a:t>
                </a:r>
                <a14:m>
                  <m:oMath xmlns:m="http://schemas.openxmlformats.org/officeDocument/2006/math">
                    <m:sSup>
                      <m:sSupPr>
                        <m:ctrlPr>
                          <a:rPr lang="en-IN" i="1" smtClean="0">
                            <a:latin typeface="Cambria Math" panose="02040503050406030204" pitchFamily="18" charset="0"/>
                          </a:rPr>
                        </m:ctrlPr>
                      </m:sSupPr>
                      <m:e>
                        <m:r>
                          <a:rPr lang="en-IN" b="0" i="1" smtClean="0">
                            <a:latin typeface="Cambria Math" panose="02040503050406030204" pitchFamily="18" charset="0"/>
                          </a:rPr>
                          <m:t>𝑉</m:t>
                        </m:r>
                      </m:e>
                      <m:sup>
                        <m:r>
                          <a:rPr lang="en-IN" b="0" i="1" smtClean="0">
                            <a:latin typeface="Cambria Math" panose="02040503050406030204" pitchFamily="18" charset="0"/>
                          </a:rPr>
                          <m:t>∗</m:t>
                        </m:r>
                      </m:sup>
                    </m:sSup>
                    <m:r>
                      <a:rPr lang="en-IN" b="0" i="1" smtClean="0">
                        <a:latin typeface="Cambria Math" panose="02040503050406030204" pitchFamily="18" charset="0"/>
                      </a:rPr>
                      <m:t>(</m:t>
                    </m:r>
                    <m:r>
                      <a:rPr lang="en-IN" b="0" i="1" smtClean="0">
                        <a:latin typeface="Cambria Math" panose="02040503050406030204" pitchFamily="18" charset="0"/>
                      </a:rPr>
                      <m:t>𝑠</m:t>
                    </m:r>
                    <m:r>
                      <a:rPr lang="en-IN" b="0" i="1" smtClean="0">
                        <a:latin typeface="Cambria Math" panose="02040503050406030204" pitchFamily="18" charset="0"/>
                      </a:rPr>
                      <m:t>)</m:t>
                    </m:r>
                  </m:oMath>
                </a14:m>
                <a:r>
                  <a:rPr lang="en-IN" dirty="0"/>
                  <a:t>. </a:t>
                </a:r>
              </a:p>
              <a:p>
                <a:pPr marL="0" indent="0">
                  <a:buNone/>
                </a:pPr>
                <a:endParaRPr lang="en-IN" dirty="0"/>
              </a:p>
              <a:p>
                <a:r>
                  <a:rPr lang="en-IN" dirty="0"/>
                  <a:t>Later, use this optimal value function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𝑉</m:t>
                        </m:r>
                      </m:e>
                      <m:sup>
                        <m:r>
                          <a:rPr lang="en-IN" i="1">
                            <a:latin typeface="Cambria Math" panose="02040503050406030204" pitchFamily="18" charset="0"/>
                          </a:rPr>
                          <m:t>∗</m:t>
                        </m:r>
                      </m:sup>
                    </m:sSup>
                    <m:d>
                      <m:dPr>
                        <m:ctrlPr>
                          <a:rPr lang="en-IN" i="1">
                            <a:latin typeface="Cambria Math" panose="02040503050406030204" pitchFamily="18" charset="0"/>
                          </a:rPr>
                        </m:ctrlPr>
                      </m:dPr>
                      <m:e>
                        <m:r>
                          <a:rPr lang="en-IN" i="1">
                            <a:latin typeface="Cambria Math" panose="02040503050406030204" pitchFamily="18" charset="0"/>
                          </a:rPr>
                          <m:t>𝑠</m:t>
                        </m:r>
                      </m:e>
                    </m:d>
                    <m:r>
                      <a:rPr lang="en-IN" b="0" i="0" smtClean="0">
                        <a:latin typeface="Cambria Math" panose="02040503050406030204" pitchFamily="18" charset="0"/>
                      </a:rPr>
                      <m:t>, </m:t>
                    </m:r>
                  </m:oMath>
                </a14:m>
                <a:r>
                  <a:rPr lang="en-IN" dirty="0"/>
                  <a:t>to find the optimal policy [ by finding the Q function]</a:t>
                </a:r>
              </a:p>
              <a:p>
                <a:pPr marL="0" indent="0">
                  <a:buNone/>
                </a:pPr>
                <a:endParaRPr lang="en-IN" dirty="0"/>
              </a:p>
              <a:p>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858416"/>
                <a:ext cx="10515600" cy="4327539"/>
              </a:xfrm>
              <a:blipFill>
                <a:blip r:embed="rId2"/>
                <a:stretch>
                  <a:fillRect l="-1043" r="-406"/>
                </a:stretch>
              </a:blipFill>
            </p:spPr>
            <p:txBody>
              <a:bodyPr/>
              <a:lstStyle/>
              <a:p>
                <a:r>
                  <a:rPr lang="en-IN">
                    <a:noFill/>
                  </a:rPr>
                  <a:t> </a:t>
                </a:r>
              </a:p>
            </p:txBody>
          </p:sp>
        </mc:Fallback>
      </mc:AlternateContent>
    </p:spTree>
    <p:extLst>
      <p:ext uri="{BB962C8B-B14F-4D97-AF65-F5344CB8AC3E}">
        <p14:creationId xmlns:p14="http://schemas.microsoft.com/office/powerpoint/2010/main" val="14331972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2874"/>
            <a:ext cx="10515600" cy="545541"/>
          </a:xfrm>
        </p:spPr>
        <p:txBody>
          <a:bodyPr/>
          <a:lstStyle/>
          <a:p>
            <a:endParaRPr lang="en-IN" dirty="0"/>
          </a:p>
        </p:txBody>
      </p:sp>
      <p:sp>
        <p:nvSpPr>
          <p:cNvPr id="3" name="Content Placeholder 2"/>
          <p:cNvSpPr>
            <a:spLocks noGrp="1"/>
          </p:cNvSpPr>
          <p:nvPr>
            <p:ph idx="1"/>
          </p:nvPr>
        </p:nvSpPr>
        <p:spPr>
          <a:xfrm>
            <a:off x="838200" y="1058144"/>
            <a:ext cx="10515600" cy="4411514"/>
          </a:xfrm>
        </p:spPr>
        <p:txBody>
          <a:bodyPr/>
          <a:lstStyle/>
          <a:p>
            <a:r>
              <a:rPr lang="en-IN" dirty="0"/>
              <a:t>The Bellman’s optimal value function is : </a:t>
            </a:r>
          </a:p>
          <a:p>
            <a:pPr marL="0" indent="0">
              <a:buNone/>
            </a:pPr>
            <a:endParaRPr lang="en-IN" dirty="0"/>
          </a:p>
          <a:p>
            <a:endParaRPr lang="en-IN" dirty="0"/>
          </a:p>
          <a:p>
            <a:r>
              <a:rPr lang="en-IN" dirty="0"/>
              <a:t>In the relationship between the value and Q functions, we know that given the value function we can derive the Q function  :</a:t>
            </a:r>
          </a:p>
          <a:p>
            <a:pPr marL="0" indent="0">
              <a:buNone/>
            </a:pPr>
            <a:endParaRPr lang="en-IN" dirty="0"/>
          </a:p>
          <a:p>
            <a:endParaRPr lang="en-IN" dirty="0"/>
          </a:p>
          <a:p>
            <a:r>
              <a:rPr lang="en-IN" dirty="0"/>
              <a:t>Substituting (10) in (9), we get </a:t>
            </a:r>
          </a:p>
          <a:p>
            <a:pPr marL="0" indent="0">
              <a:buNone/>
            </a:pPr>
            <a:r>
              <a:rPr lang="en-IN" dirty="0"/>
              <a:t> </a:t>
            </a:r>
          </a:p>
          <a:p>
            <a:endParaRPr lang="en-IN" dirty="0"/>
          </a:p>
          <a:p>
            <a:pPr marL="0" indent="0">
              <a:buNone/>
            </a:pPr>
            <a:endParaRPr lang="en-IN" dirty="0"/>
          </a:p>
          <a:p>
            <a:pPr marL="0" indent="0">
              <a:buNone/>
            </a:pPr>
            <a:endParaRPr lang="en-IN" dirty="0"/>
          </a:p>
          <a:p>
            <a:endParaRPr lang="en-IN" dirty="0"/>
          </a:p>
          <a:p>
            <a:pPr marL="0" indent="0">
              <a:buNone/>
            </a:pPr>
            <a:endParaRPr lang="en-IN" dirty="0"/>
          </a:p>
        </p:txBody>
      </p:sp>
      <p:pic>
        <p:nvPicPr>
          <p:cNvPr id="6" name="Picture 5"/>
          <p:cNvPicPr>
            <a:picLocks noChangeAspect="1"/>
          </p:cNvPicPr>
          <p:nvPr/>
        </p:nvPicPr>
        <p:blipFill>
          <a:blip r:embed="rId2"/>
          <a:stretch>
            <a:fillRect/>
          </a:stretch>
        </p:blipFill>
        <p:spPr>
          <a:xfrm>
            <a:off x="3019150" y="1695938"/>
            <a:ext cx="6796653" cy="709547"/>
          </a:xfrm>
          <a:prstGeom prst="rect">
            <a:avLst/>
          </a:prstGeom>
        </p:spPr>
      </p:pic>
      <p:pic>
        <p:nvPicPr>
          <p:cNvPr id="7" name="Picture 6"/>
          <p:cNvPicPr>
            <a:picLocks noChangeAspect="1"/>
          </p:cNvPicPr>
          <p:nvPr/>
        </p:nvPicPr>
        <p:blipFill>
          <a:blip r:embed="rId3"/>
          <a:stretch>
            <a:fillRect/>
          </a:stretch>
        </p:blipFill>
        <p:spPr>
          <a:xfrm>
            <a:off x="2929413" y="3656947"/>
            <a:ext cx="6811746" cy="701101"/>
          </a:xfrm>
          <a:prstGeom prst="rect">
            <a:avLst/>
          </a:prstGeom>
        </p:spPr>
      </p:pic>
      <p:pic>
        <p:nvPicPr>
          <p:cNvPr id="8" name="Picture 7"/>
          <p:cNvPicPr>
            <a:picLocks noChangeAspect="1"/>
          </p:cNvPicPr>
          <p:nvPr/>
        </p:nvPicPr>
        <p:blipFill>
          <a:blip r:embed="rId4"/>
          <a:stretch>
            <a:fillRect/>
          </a:stretch>
        </p:blipFill>
        <p:spPr>
          <a:xfrm>
            <a:off x="6335286" y="4557776"/>
            <a:ext cx="3125955" cy="844647"/>
          </a:xfrm>
          <a:prstGeom prst="rect">
            <a:avLst/>
          </a:prstGeom>
        </p:spPr>
      </p:pic>
    </p:spTree>
    <p:extLst>
      <p:ext uri="{BB962C8B-B14F-4D97-AF65-F5344CB8AC3E}">
        <p14:creationId xmlns:p14="http://schemas.microsoft.com/office/powerpoint/2010/main" val="604589445"/>
      </p:ext>
    </p:extLst>
  </p:cSld>
  <p:clrMapOvr>
    <a:masterClrMapping/>
  </p:clrMapOvr>
</p:sld>
</file>

<file path=ppt/theme/theme1.xml><?xml version="1.0" encoding="utf-8"?>
<a:theme xmlns:a="http://schemas.openxmlformats.org/drawingml/2006/main" name="PPT FORMAT">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E2C22CDA4E82944AA880977E195A21A" ma:contentTypeVersion="6" ma:contentTypeDescription="Create a new document." ma:contentTypeScope="" ma:versionID="a0f396277c5571bd97b48cbe2c322ff8">
  <xsd:schema xmlns:xsd="http://www.w3.org/2001/XMLSchema" xmlns:xs="http://www.w3.org/2001/XMLSchema" xmlns:p="http://schemas.microsoft.com/office/2006/metadata/properties" xmlns:ns2="4aa0681b-567f-4edb-bde6-a4934c96b698" xmlns:ns3="a01cd2c1-4a25-4534-a971-8c22dcad3c0e" targetNamespace="http://schemas.microsoft.com/office/2006/metadata/properties" ma:root="true" ma:fieldsID="f7629aa5d2f349a4ca721a08b02d1238" ns2:_="" ns3:_="">
    <xsd:import namespace="4aa0681b-567f-4edb-bde6-a4934c96b698"/>
    <xsd:import namespace="a01cd2c1-4a25-4534-a971-8c22dcad3c0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a0681b-567f-4edb-bde6-a4934c96b69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01cd2c1-4a25-4534-a971-8c22dcad3c0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DB4546-1AF2-4D36-A178-031115301065}">
  <ds:schemaRefs>
    <ds:schemaRef ds:uri="http://schemas.microsoft.com/sharepoint/v3/contenttype/forms"/>
  </ds:schemaRefs>
</ds:datastoreItem>
</file>

<file path=customXml/itemProps2.xml><?xml version="1.0" encoding="utf-8"?>
<ds:datastoreItem xmlns:ds="http://schemas.openxmlformats.org/officeDocument/2006/customXml" ds:itemID="{4B67FC18-FC4B-4E3F-8FFD-3A69F399E1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a0681b-567f-4edb-bde6-a4934c96b698"/>
    <ds:schemaRef ds:uri="a01cd2c1-4a25-4534-a971-8c22dcad3c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FE54A9-1EF2-4C46-AE9A-BCA0F2A8B340}">
  <ds:schemaRefs>
    <ds:schemaRef ds:uri="0f9f64ab-3b76-45c9-b06d-ddf0152fa99f"/>
    <ds:schemaRef ds:uri="http://purl.org/dc/terms/"/>
    <ds:schemaRef ds:uri="http://purl.org/dc/dcmitype/"/>
    <ds:schemaRef ds:uri="http://schemas.microsoft.com/office/infopath/2007/PartnerControls"/>
    <ds:schemaRef ds:uri="http://www.w3.org/XML/1998/namespace"/>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62a424e3-fd88-43df-952b-38e239a05603"/>
  </ds:schemaRefs>
</ds:datastoreItem>
</file>

<file path=docProps/app.xml><?xml version="1.0" encoding="utf-8"?>
<Properties xmlns="http://schemas.openxmlformats.org/officeDocument/2006/extended-properties" xmlns:vt="http://schemas.openxmlformats.org/officeDocument/2006/docPropsVTypes">
  <TotalTime>3140</TotalTime>
  <Words>7492</Words>
  <Application>Microsoft Office PowerPoint</Application>
  <PresentationFormat>Widescreen</PresentationFormat>
  <Paragraphs>647</Paragraphs>
  <Slides>149</Slides>
  <Notes>0</Notes>
  <HiddenSlides>0</HiddenSlides>
  <MMClips>0</MMClips>
  <ScaleCrop>false</ScaleCrop>
  <HeadingPairs>
    <vt:vector size="4" baseType="variant">
      <vt:variant>
        <vt:lpstr>Theme</vt:lpstr>
      </vt:variant>
      <vt:variant>
        <vt:i4>1</vt:i4>
      </vt:variant>
      <vt:variant>
        <vt:lpstr>Slide Titles</vt:lpstr>
      </vt:variant>
      <vt:variant>
        <vt:i4>149</vt:i4>
      </vt:variant>
    </vt:vector>
  </HeadingPairs>
  <TitlesOfParts>
    <vt:vector size="150" baseType="lpstr">
      <vt:lpstr>PPT FORMAT</vt:lpstr>
      <vt:lpstr>PowerPoint Presentation</vt:lpstr>
      <vt:lpstr>Module 1 : Introduction to RL</vt:lpstr>
      <vt:lpstr>Introduction to RL</vt:lpstr>
      <vt:lpstr>Introduction to RL..</vt:lpstr>
      <vt:lpstr>RL agents</vt:lpstr>
      <vt:lpstr>Example</vt:lpstr>
      <vt:lpstr>Elements of RL</vt:lpstr>
      <vt:lpstr>Elements of RL</vt:lpstr>
      <vt:lpstr>Elements of RL</vt:lpstr>
      <vt:lpstr>Elements of RL</vt:lpstr>
      <vt:lpstr>Elements of RL</vt:lpstr>
      <vt:lpstr>Elements of RL</vt:lpstr>
      <vt:lpstr>Basic idea of RL</vt:lpstr>
      <vt:lpstr>A typical RL setup</vt:lpstr>
      <vt:lpstr>How RL differs from other ML paradigms?</vt:lpstr>
      <vt:lpstr>How RL differs from other ML paradigms?</vt:lpstr>
      <vt:lpstr>How RL differs from other ML paradigms?</vt:lpstr>
      <vt:lpstr>A typical RL algorithm</vt:lpstr>
      <vt:lpstr>RL agent in the grid world environment</vt:lpstr>
      <vt:lpstr>RL agent in the Grid World Environment</vt:lpstr>
      <vt:lpstr>RL agent in the Grid World Environment</vt:lpstr>
      <vt:lpstr>RL agent in the Grid World Environment</vt:lpstr>
      <vt:lpstr>RL agent in the Grid World Environment</vt:lpstr>
      <vt:lpstr>Types of RL environments</vt:lpstr>
      <vt:lpstr>Types of RL environments</vt:lpstr>
      <vt:lpstr>Types of RL environments</vt:lpstr>
      <vt:lpstr>Types of RL environments</vt:lpstr>
      <vt:lpstr>Types of RL environments</vt:lpstr>
      <vt:lpstr>PowerPoint Presentation</vt:lpstr>
      <vt:lpstr>Markov decision process (MDP)</vt:lpstr>
      <vt:lpstr>Markov Decision Process(MDP)</vt:lpstr>
      <vt:lpstr>MDP</vt:lpstr>
      <vt:lpstr>MDP</vt:lpstr>
      <vt:lpstr>PowerPoint Presentation</vt:lpstr>
      <vt:lpstr>MDP…</vt:lpstr>
      <vt:lpstr>Grid World as MDP</vt:lpstr>
      <vt:lpstr>Grid World as MDP</vt:lpstr>
      <vt:lpstr>Fundamental concepts of RL</vt:lpstr>
      <vt:lpstr>Fundamental concepts of RL</vt:lpstr>
      <vt:lpstr>Fundamental concepts of RL</vt:lpstr>
      <vt:lpstr>Fundamental concepts of RL</vt:lpstr>
      <vt:lpstr>Fundamental concepts of RL..</vt:lpstr>
      <vt:lpstr>Fundamental concepts of RL..</vt:lpstr>
      <vt:lpstr>PowerPoint Presentation</vt:lpstr>
      <vt:lpstr>PowerPoint Presentation</vt:lpstr>
      <vt:lpstr>PowerPoint Presentation</vt:lpstr>
      <vt:lpstr>PowerPoint Presentation</vt:lpstr>
      <vt:lpstr>Episode and optimal policy in Grid world Envt</vt:lpstr>
      <vt:lpstr>PowerPoint Presentation</vt:lpstr>
      <vt:lpstr>PowerPoint Presentation</vt:lpstr>
      <vt:lpstr>Episodic and continuous tasks</vt:lpstr>
      <vt:lpstr>Return and discount factor</vt:lpstr>
      <vt:lpstr>Return and discount factor..</vt:lpstr>
      <vt:lpstr>Return and discount factor..</vt:lpstr>
      <vt:lpstr>Return and discount factor..</vt:lpstr>
      <vt:lpstr>Return and discount factor..</vt:lpstr>
      <vt:lpstr>Return and discount factor..</vt:lpstr>
      <vt:lpstr>Immediate or future rewards?</vt:lpstr>
      <vt:lpstr>Return and discount factor..</vt:lpstr>
      <vt:lpstr>Return and discount factor..</vt:lpstr>
      <vt:lpstr>Return and discount factor..</vt:lpstr>
      <vt:lpstr>Value function</vt:lpstr>
      <vt:lpstr>Value function for a deterministic policy</vt:lpstr>
      <vt:lpstr>Value function for a deterministic policy…</vt:lpstr>
      <vt:lpstr>Value function for stochastic policy</vt:lpstr>
      <vt:lpstr>Value function for stochastic policy…</vt:lpstr>
      <vt:lpstr>PowerPoint Presentation</vt:lpstr>
      <vt:lpstr>Value function for stochastic policy…</vt:lpstr>
      <vt:lpstr>Value function for stochastic policy…</vt:lpstr>
      <vt:lpstr>Value function for stochastic policy…</vt:lpstr>
      <vt:lpstr>Value function for stochastic policy…</vt:lpstr>
      <vt:lpstr>Q function </vt:lpstr>
      <vt:lpstr>Q function…</vt:lpstr>
      <vt:lpstr>Q function….</vt:lpstr>
      <vt:lpstr>Model-based and model-free learning</vt:lpstr>
      <vt:lpstr>Bellman Equation and Dynamic Programming</vt:lpstr>
      <vt:lpstr>Bellman Equation and Dynamic Programming</vt:lpstr>
      <vt:lpstr>Bellman Equation?</vt:lpstr>
      <vt:lpstr>Bellman equation for the value function</vt:lpstr>
      <vt:lpstr>Bellman equation for the value function</vt:lpstr>
      <vt:lpstr>Bellman equation for the value function</vt:lpstr>
      <vt:lpstr>Bellman equation for the value function</vt:lpstr>
      <vt:lpstr>Bellman equation for the value function</vt:lpstr>
      <vt:lpstr>Bellman equation for the value function</vt:lpstr>
      <vt:lpstr>Bellman eqn for value function…</vt:lpstr>
      <vt:lpstr>Bellman Eqn of the Q function</vt:lpstr>
      <vt:lpstr>PowerPoint Presentation</vt:lpstr>
      <vt:lpstr>Bellman Eqn of the Q function…</vt:lpstr>
      <vt:lpstr>Bellman Eqn of the Q function…</vt:lpstr>
      <vt:lpstr>Bellman Optimality Theorem</vt:lpstr>
      <vt:lpstr>PowerPoint Presentation</vt:lpstr>
      <vt:lpstr>Optimal Bellman Q function</vt:lpstr>
      <vt:lpstr>To summarize….</vt:lpstr>
      <vt:lpstr>PowerPoint Presentation</vt:lpstr>
      <vt:lpstr>PowerPoint Presentation</vt:lpstr>
      <vt:lpstr>Dynamic Programming</vt:lpstr>
      <vt:lpstr>PowerPoint Presentation</vt:lpstr>
      <vt:lpstr>PowerPoint Presentation</vt:lpstr>
      <vt:lpstr>PowerPoint Presentation</vt:lpstr>
      <vt:lpstr>PowerPoint Presentation</vt:lpstr>
      <vt:lpstr>The value iteration algorithm</vt:lpstr>
      <vt:lpstr>The value iteration algorithm</vt:lpstr>
      <vt:lpstr>Step 1 : Value iteration Algorithm..</vt:lpstr>
      <vt:lpstr>Value iteration Algorithm..</vt:lpstr>
      <vt:lpstr>PowerPoint Presentation</vt:lpstr>
      <vt:lpstr>Value iteration Algorithm Example…</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Policy iteration algorithm</vt:lpstr>
      <vt:lpstr>PowerPoint Presentation</vt:lpstr>
      <vt:lpstr>PowerPoint Presentation</vt:lpstr>
      <vt:lpstr>PowerPoint Presentation</vt:lpstr>
      <vt:lpstr>PowerPoint Presentation</vt:lpstr>
      <vt:lpstr>How to decide the value function is optimal?</vt:lpstr>
      <vt:lpstr>PowerPoint Presentation</vt:lpstr>
      <vt:lpstr>Algorithm for Policy Iteration..</vt:lpstr>
      <vt:lpstr>An example for Policy iteration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of Value-iteration algorithm</vt:lpstr>
      <vt:lpstr>Summary of Policy-iteration algorithm</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Alamelu Mangai Jothidurai </cp:lastModifiedBy>
  <cp:revision>149</cp:revision>
  <dcterms:created xsi:type="dcterms:W3CDTF">2023-06-27T04:42:32Z</dcterms:created>
  <dcterms:modified xsi:type="dcterms:W3CDTF">2023-10-29T14:24:02Z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0x0101003E2C22CDA4E82944AA880977E195A21A</vt:lpwstr>
  </property>
</Properties>
</file>